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19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_rels/slide12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5.xml.rels" ContentType="application/vnd.openxmlformats-package.relationships+xml"/>
  <Override PartName="/ppt/slides/_rels/slide16.xml.rels" ContentType="application/vnd.openxmlformats-package.relationships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media/image29.png" ContentType="image/png"/>
  <Override PartName="/ppt/media/image18.png" ContentType="image/png"/>
  <Override PartName="/ppt/media/image27.png" ContentType="image/png"/>
  <Override PartName="/ppt/media/image23.png" ContentType="image/png"/>
  <Override PartName="/ppt/media/image22.png" ContentType="image/png"/>
  <Override PartName="/ppt/media/image19.png" ContentType="image/png"/>
  <Override PartName="/ppt/media/image5.svg" ContentType="image/svg"/>
  <Override PartName="/ppt/media/image13.png" ContentType="image/png"/>
  <Override PartName="/ppt/media/image25.png" ContentType="image/png"/>
  <Override PartName="/ppt/media/image3.png" ContentType="image/png"/>
  <Override PartName="/ppt/media/image28.jpeg" ContentType="image/jpeg"/>
  <Override PartName="/ppt/media/image39.png" ContentType="image/png"/>
  <Override PartName="/ppt/media/image2.png" ContentType="image/png"/>
  <Override PartName="/ppt/media/image44.png" ContentType="image/png"/>
  <Override PartName="/ppt/media/image24.png" ContentType="image/png"/>
  <Override PartName="/ppt/media/image8.jpeg" ContentType="image/jpeg"/>
  <Override PartName="/ppt/media/image14.png" ContentType="image/png"/>
  <Override PartName="/ppt/media/image15.png" ContentType="image/png"/>
  <Override PartName="/ppt/media/image21.png" ContentType="image/png"/>
  <Override PartName="/ppt/media/image30.png" ContentType="image/png"/>
  <Override PartName="/ppt/media/image41.png" ContentType="image/png"/>
  <Override PartName="/ppt/media/image12.png" ContentType="image/png"/>
  <Override PartName="/ppt/media/image37.png" ContentType="image/png"/>
  <Override PartName="/ppt/media/image45.png" ContentType="image/png"/>
  <Override PartName="/ppt/media/image16.png" ContentType="image/png"/>
  <Override PartName="/ppt/media/image42.png" ContentType="image/png"/>
  <Override PartName="/ppt/media/image32.png" ContentType="image/png"/>
  <Override PartName="/ppt/media/image46.png" ContentType="image/png"/>
  <Override PartName="/ppt/media/image4.png" ContentType="image/png"/>
  <Override PartName="/ppt/media/image38.jpeg" ContentType="image/jpeg"/>
  <Override PartName="/ppt/media/image9.png" ContentType="image/png"/>
  <Override PartName="/ppt/media/image1.png" ContentType="image/png"/>
  <Override PartName="/ppt/media/image6.png" ContentType="image/png"/>
  <Override PartName="/ppt/media/image31.png" ContentType="image/png"/>
  <Override PartName="/ppt/media/image7.jpeg" ContentType="image/jpeg"/>
  <Override PartName="/ppt/media/image20.png" ContentType="image/png"/>
  <Override PartName="/ppt/media/image26.png" ContentType="image/png"/>
  <Override PartName="/ppt/media/image40.svg" ContentType="image/svg"/>
  <Override PartName="/ppt/media/image11.png" ContentType="image/png"/>
  <Override PartName="/ppt/media/image17.png" ContentType="image/png"/>
  <Override PartName="/ppt/media/image34.png" ContentType="image/png"/>
  <Override PartName="/ppt/media/image43.png" ContentType="image/png"/>
  <Override PartName="/ppt/media/image33.png" ContentType="image/png"/>
  <Override PartName="/ppt/media/image36.png" ContentType="image/png"/>
  <Override PartName="/ppt/media/image10.png" ContentType="image/png"/>
  <Override PartName="/ppt/media/image3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6256000" cy="9144000"/>
  <p:notesSz cx="7772400" cy="10058400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Master title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82515F4-FBB0-41BE-BB8D-E0E0D13CFF0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20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B50853E-9CAB-463B-BC9A-B2A0BCAA6FA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D49758C-6FF8-4B90-9099-44716AFB3B1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x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y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CD515A9-829C-457E-826E-A7ED6D2026F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20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li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it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ti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tl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y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9F9A7DE-D27D-4C8B-A54A-5A03F3479D4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20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Master title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F1FE279-E5FB-41CE-91CD-2453A76C691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20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trike="noStrike" u="non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7E18437-1691-40C4-BC7C-6FA20F45A89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20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Master title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93BA4B1-AE05-4468-B20C-E16166C1C1C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20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Master title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A314BDE-C1D9-4D2B-ACA5-9D76EB02E3B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91D01AE-2B3B-478B-AB8C-25E9DEEC3E4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C1D6D3D-D470-4188-A1DE-8E86A9A916F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812520" y="364680"/>
            <a:ext cx="14630040" cy="152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28.jpeg"/><Relationship Id="rId3" Type="http://schemas.openxmlformats.org/officeDocument/2006/relationships/image" Target="../media/image6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6.png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image" Target="../media/image40.sv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6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6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7" descr=""/>
          <p:cNvPicPr/>
          <p:nvPr/>
        </p:nvPicPr>
        <p:blipFill>
          <a:blip r:embed="rId1"/>
          <a:stretch/>
        </p:blipFill>
        <p:spPr>
          <a:xfrm>
            <a:off x="-20160" y="-8640"/>
            <a:ext cx="16276320" cy="9152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" name="Título 1"/>
          <p:cNvSpPr txBox="1"/>
          <p:nvPr/>
        </p:nvSpPr>
        <p:spPr>
          <a:xfrm>
            <a:off x="1129680" y="5838120"/>
            <a:ext cx="13977360" cy="626400"/>
          </a:xfrm>
          <a:prstGeom prst="rect">
            <a:avLst/>
          </a:prstGeom>
          <a:noFill/>
          <a:ln w="0">
            <a:noFill/>
          </a:ln>
          <a:effectLst>
            <a:outerShdw dist="38160" dir="5400000" blurRad="228960" rotWithShape="0">
              <a:srgbClr val="000000">
                <a:alpha val="40000"/>
              </a:srgbClr>
            </a:outerShdw>
          </a:effectLst>
        </p:spPr>
        <p:txBody>
          <a:bodyPr anchor="ctr">
            <a:normAutofit/>
          </a:bodyPr>
          <a:p>
            <a:pPr algn="ctr" defTabSz="685800">
              <a:lnSpc>
                <a:spcPct val="90000"/>
              </a:lnSpc>
            </a:pPr>
            <a:r>
              <a:rPr b="1" lang="es-CO" sz="1800" strike="noStrike" u="none">
                <a:solidFill>
                  <a:srgbClr val="6dfd8c"/>
                </a:solidFill>
                <a:effectLst/>
                <a:uFillTx/>
                <a:latin typeface="Arial"/>
              </a:rPr>
              <a:t>Virtualización de Servidores 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3" name="Marcador de contenido 2"/>
          <p:cNvSpPr txBox="1"/>
          <p:nvPr/>
        </p:nvSpPr>
        <p:spPr>
          <a:xfrm>
            <a:off x="1129680" y="6590160"/>
            <a:ext cx="13977360" cy="595080"/>
          </a:xfrm>
          <a:prstGeom prst="rect">
            <a:avLst/>
          </a:prstGeom>
          <a:noFill/>
          <a:ln w="0">
            <a:noFill/>
          </a:ln>
          <a:effectLst>
            <a:outerShdw dist="38160" dir="5400000" blurRad="228960" rotWithShape="0">
              <a:srgbClr val="000000">
                <a:alpha val="40000"/>
              </a:srgbClr>
            </a:outerShdw>
          </a:effectLst>
        </p:spPr>
        <p:txBody>
          <a:bodyPr anchor="t">
            <a:normAutofit/>
          </a:bodyPr>
          <a:p>
            <a:pPr algn="ctr" defTabSz="685800"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s-CO" sz="16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Fundamentos, tecnologías y aplicaciones modernas en infraestructura de TI empresarial.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64" name="Imagen 9" descr=""/>
          <p:cNvPicPr/>
          <p:nvPr/>
        </p:nvPicPr>
        <p:blipFill>
          <a:blip r:embed="rId2"/>
          <a:stretch/>
        </p:blipFill>
        <p:spPr>
          <a:xfrm>
            <a:off x="5206680" y="2493000"/>
            <a:ext cx="5823360" cy="3571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5" name="Imagen 10" descr=""/>
          <p:cNvPicPr/>
          <p:nvPr/>
        </p:nvPicPr>
        <p:blipFill>
          <a:blip r:embed="rId3"/>
          <a:stretch/>
        </p:blipFill>
        <p:spPr>
          <a:xfrm>
            <a:off x="248400" y="210960"/>
            <a:ext cx="2408040" cy="5950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6" name="Conector recto 12"/>
          <p:cNvCxnSpPr/>
          <p:nvPr/>
        </p:nvCxnSpPr>
        <p:spPr>
          <a:xfrm>
            <a:off x="4740840" y="5761440"/>
            <a:ext cx="6755400" cy="360"/>
          </a:xfrm>
          <a:prstGeom prst="straightConnector1">
            <a:avLst/>
          </a:prstGeom>
          <a:ln>
            <a:solidFill>
              <a:srgbClr val="6dfd8c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AutoShape 2"/>
          <p:cNvSpPr/>
          <p:nvPr/>
        </p:nvSpPr>
        <p:spPr>
          <a:xfrm>
            <a:off x="0" y="0"/>
            <a:ext cx="16255800" cy="9143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AutoShape 3"/>
          <p:cNvSpPr/>
          <p:nvPr/>
        </p:nvSpPr>
        <p:spPr>
          <a:xfrm>
            <a:off x="876240" y="1511280"/>
            <a:ext cx="14490360" cy="702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4" name="AutoShape 4"/>
          <p:cNvSpPr/>
          <p:nvPr/>
        </p:nvSpPr>
        <p:spPr>
          <a:xfrm>
            <a:off x="876240" y="1511280"/>
            <a:ext cx="7086240" cy="702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5" name="AutoShape 5"/>
          <p:cNvSpPr/>
          <p:nvPr/>
        </p:nvSpPr>
        <p:spPr>
          <a:xfrm>
            <a:off x="876240" y="1511280"/>
            <a:ext cx="7086240" cy="702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6" name="AutoShape 6"/>
          <p:cNvSpPr/>
          <p:nvPr/>
        </p:nvSpPr>
        <p:spPr>
          <a:xfrm>
            <a:off x="876240" y="5232240"/>
            <a:ext cx="7086240" cy="330156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AutoShape 7"/>
          <p:cNvSpPr/>
          <p:nvPr/>
        </p:nvSpPr>
        <p:spPr>
          <a:xfrm>
            <a:off x="8280360" y="1511280"/>
            <a:ext cx="7086240" cy="702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8" name="AutoShape 8"/>
          <p:cNvSpPr/>
          <p:nvPr/>
        </p:nvSpPr>
        <p:spPr>
          <a:xfrm>
            <a:off x="8280360" y="1511280"/>
            <a:ext cx="7086240" cy="702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9" name="AutoShape 9"/>
          <p:cNvSpPr/>
          <p:nvPr/>
        </p:nvSpPr>
        <p:spPr>
          <a:xfrm>
            <a:off x="8280360" y="1511280"/>
            <a:ext cx="7086240" cy="330156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" name="Picture 10"/>
          <p:cNvSpPr/>
          <p:nvPr/>
        </p:nvSpPr>
        <p:spPr>
          <a:xfrm>
            <a:off x="876240" y="1511280"/>
            <a:ext cx="7086240" cy="3441240"/>
          </a:xfrm>
          <a:prstGeom prst="roundRect">
            <a:avLst>
              <a:gd name="adj" fmla="val 2214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" name="Picture 11"/>
          <p:cNvSpPr/>
          <p:nvPr/>
        </p:nvSpPr>
        <p:spPr>
          <a:xfrm>
            <a:off x="8280360" y="5092560"/>
            <a:ext cx="7086240" cy="3441240"/>
          </a:xfrm>
          <a:prstGeom prst="roundRect">
            <a:avLst>
              <a:gd name="adj" fmla="val 2214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2" name="Picture 12" descr=""/>
          <p:cNvPicPr/>
          <p:nvPr/>
        </p:nvPicPr>
        <p:blipFill>
          <a:blip r:embed="rId3"/>
          <a:srcRect l="0" t="7035" r="0" b="7035"/>
          <a:stretch/>
        </p:blipFill>
        <p:spPr>
          <a:xfrm>
            <a:off x="14135040" y="165240"/>
            <a:ext cx="1904760" cy="406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3" name="TextBox 13"/>
          <p:cNvSpPr/>
          <p:nvPr/>
        </p:nvSpPr>
        <p:spPr>
          <a:xfrm>
            <a:off x="876240" y="596880"/>
            <a:ext cx="14490360" cy="5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4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Máquinas Virtuales: Características Técnicas</a:t>
            </a:r>
            <a:endParaRPr b="0" lang="en-US" sz="3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4" name="TextBox 14"/>
          <p:cNvSpPr/>
          <p:nvPr/>
        </p:nvSpPr>
        <p:spPr>
          <a:xfrm>
            <a:off x="1130400" y="5448240"/>
            <a:ext cx="6578280" cy="3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5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Configuración y Recursos</a:t>
            </a:r>
            <a:endParaRPr b="0" lang="en-US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5" name="TextBox 15"/>
          <p:cNvSpPr/>
          <p:nvPr/>
        </p:nvSpPr>
        <p:spPr>
          <a:xfrm>
            <a:off x="8534520" y="1727280"/>
            <a:ext cx="6578280" cy="3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5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Gestión y Portabilidad</a:t>
            </a:r>
            <a:endParaRPr b="0" lang="en-US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6" name="TextBox 16"/>
          <p:cNvSpPr/>
          <p:nvPr/>
        </p:nvSpPr>
        <p:spPr>
          <a:xfrm>
            <a:off x="1384200" y="6006960"/>
            <a:ext cx="6324120" cy="64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Asignación dinámica de CPU, memoria y almacenamiento virtual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7" name="TextBox 17"/>
          <p:cNvSpPr/>
          <p:nvPr/>
        </p:nvSpPr>
        <p:spPr>
          <a:xfrm>
            <a:off x="1384200" y="6832440"/>
            <a:ext cx="6324120" cy="64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Configuración independiente de hardware para cada VM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8" name="TextBox 18"/>
          <p:cNvSpPr/>
          <p:nvPr/>
        </p:nvSpPr>
        <p:spPr>
          <a:xfrm>
            <a:off x="1384200" y="7670880"/>
            <a:ext cx="6324120" cy="64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Posibilidad de modificar recursos sin interrumpir servicios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9" name="TextBox 19"/>
          <p:cNvSpPr/>
          <p:nvPr/>
        </p:nvSpPr>
        <p:spPr>
          <a:xfrm>
            <a:off x="8788320" y="2286000"/>
            <a:ext cx="6324120" cy="64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Clonación rápida para crear copias exactas de VMs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0" name="TextBox 20"/>
          <p:cNvSpPr/>
          <p:nvPr/>
        </p:nvSpPr>
        <p:spPr>
          <a:xfrm>
            <a:off x="8788320" y="3111480"/>
            <a:ext cx="6324120" cy="64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Snapshots para puntos de restauración instantánea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1" name="TextBox 21"/>
          <p:cNvSpPr/>
          <p:nvPr/>
        </p:nvSpPr>
        <p:spPr>
          <a:xfrm>
            <a:off x="8788320" y="3949560"/>
            <a:ext cx="632412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Migración en vivo entre hosts sin downtime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2" name="TextBox 22"/>
          <p:cNvSpPr/>
          <p:nvPr/>
        </p:nvSpPr>
        <p:spPr>
          <a:xfrm>
            <a:off x="1003320" y="6058080"/>
            <a:ext cx="2408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7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3" name="TextBox 23"/>
          <p:cNvSpPr/>
          <p:nvPr/>
        </p:nvSpPr>
        <p:spPr>
          <a:xfrm>
            <a:off x="1003320" y="6883560"/>
            <a:ext cx="2408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7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4" name="TextBox 24"/>
          <p:cNvSpPr/>
          <p:nvPr/>
        </p:nvSpPr>
        <p:spPr>
          <a:xfrm>
            <a:off x="1003320" y="7721640"/>
            <a:ext cx="2408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7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5" name="TextBox 25"/>
          <p:cNvSpPr/>
          <p:nvPr/>
        </p:nvSpPr>
        <p:spPr>
          <a:xfrm>
            <a:off x="8407440" y="2336760"/>
            <a:ext cx="2408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7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6" name="TextBox 26"/>
          <p:cNvSpPr/>
          <p:nvPr/>
        </p:nvSpPr>
        <p:spPr>
          <a:xfrm>
            <a:off x="8407440" y="3162240"/>
            <a:ext cx="2408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7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7" name="TextBox 27"/>
          <p:cNvSpPr/>
          <p:nvPr/>
        </p:nvSpPr>
        <p:spPr>
          <a:xfrm>
            <a:off x="8407440" y="4000680"/>
            <a:ext cx="2408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7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Marcador de contenido 1" descr=""/>
          <p:cNvPicPr/>
          <p:nvPr/>
        </p:nvPicPr>
        <p:blipFill>
          <a:blip r:embed="rId1"/>
          <a:stretch/>
        </p:blipFill>
        <p:spPr>
          <a:xfrm>
            <a:off x="0" y="-8640"/>
            <a:ext cx="16271640" cy="9152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9" name="AutoShape 3"/>
          <p:cNvSpPr/>
          <p:nvPr/>
        </p:nvSpPr>
        <p:spPr>
          <a:xfrm>
            <a:off x="876240" y="4648320"/>
            <a:ext cx="14490360" cy="38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0" name="AutoShape 4"/>
          <p:cNvSpPr/>
          <p:nvPr/>
        </p:nvSpPr>
        <p:spPr>
          <a:xfrm>
            <a:off x="876240" y="4902120"/>
            <a:ext cx="14490360" cy="1224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2400" bIns="-324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1" name="AutoShape 5"/>
          <p:cNvSpPr/>
          <p:nvPr/>
        </p:nvSpPr>
        <p:spPr>
          <a:xfrm>
            <a:off x="876240" y="4648320"/>
            <a:ext cx="4609800" cy="38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2" name="AutoShape 6"/>
          <p:cNvSpPr/>
          <p:nvPr/>
        </p:nvSpPr>
        <p:spPr>
          <a:xfrm>
            <a:off x="2908440" y="4648320"/>
            <a:ext cx="558360" cy="52020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" name="AutoShape 7"/>
          <p:cNvSpPr/>
          <p:nvPr/>
        </p:nvSpPr>
        <p:spPr>
          <a:xfrm>
            <a:off x="3174840" y="4902120"/>
            <a:ext cx="12240" cy="68544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4" name="AutoShape 8"/>
          <p:cNvSpPr/>
          <p:nvPr/>
        </p:nvSpPr>
        <p:spPr>
          <a:xfrm>
            <a:off x="5816520" y="4648320"/>
            <a:ext cx="4609800" cy="38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5" name="AutoShape 9"/>
          <p:cNvSpPr/>
          <p:nvPr/>
        </p:nvSpPr>
        <p:spPr>
          <a:xfrm>
            <a:off x="7835760" y="4648320"/>
            <a:ext cx="558360" cy="52020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" name="AutoShape 10"/>
          <p:cNvSpPr/>
          <p:nvPr/>
        </p:nvSpPr>
        <p:spPr>
          <a:xfrm>
            <a:off x="8115480" y="4902120"/>
            <a:ext cx="12240" cy="68544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7" name="AutoShape 11"/>
          <p:cNvSpPr/>
          <p:nvPr/>
        </p:nvSpPr>
        <p:spPr>
          <a:xfrm>
            <a:off x="10744200" y="4648320"/>
            <a:ext cx="4609800" cy="38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8" name="AutoShape 12"/>
          <p:cNvSpPr/>
          <p:nvPr/>
        </p:nvSpPr>
        <p:spPr>
          <a:xfrm>
            <a:off x="12776040" y="4648320"/>
            <a:ext cx="558360" cy="52020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" name="AutoShape 13"/>
          <p:cNvSpPr/>
          <p:nvPr/>
        </p:nvSpPr>
        <p:spPr>
          <a:xfrm>
            <a:off x="13042800" y="4902120"/>
            <a:ext cx="12240" cy="68544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00" name="Picture 14" descr=""/>
          <p:cNvPicPr/>
          <p:nvPr/>
        </p:nvPicPr>
        <p:blipFill>
          <a:blip r:embed="rId2"/>
          <a:stretch/>
        </p:blipFill>
        <p:spPr>
          <a:xfrm>
            <a:off x="5397480" y="1600200"/>
            <a:ext cx="5422680" cy="2768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1" name="Picture 15" descr=""/>
          <p:cNvPicPr/>
          <p:nvPr/>
        </p:nvPicPr>
        <p:blipFill>
          <a:blip r:embed="rId3"/>
          <a:srcRect l="0" t="4004" r="0" b="4004"/>
          <a:stretch/>
        </p:blipFill>
        <p:spPr>
          <a:xfrm>
            <a:off x="14135040" y="177840"/>
            <a:ext cx="1904760" cy="43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2" name="TextBox 16"/>
          <p:cNvSpPr/>
          <p:nvPr/>
        </p:nvSpPr>
        <p:spPr>
          <a:xfrm>
            <a:off x="876240" y="635040"/>
            <a:ext cx="1449036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6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Proceso de Implementación de Virtualización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3" name="TextBox 17"/>
          <p:cNvSpPr/>
          <p:nvPr/>
        </p:nvSpPr>
        <p:spPr>
          <a:xfrm>
            <a:off x="1130400" y="5765760"/>
            <a:ext cx="4114440" cy="8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Planificación y Análisis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4" name="TextBox 18"/>
          <p:cNvSpPr/>
          <p:nvPr/>
        </p:nvSpPr>
        <p:spPr>
          <a:xfrm>
            <a:off x="6058080" y="5765760"/>
            <a:ext cx="4114440" cy="8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Instalación del Hipervisor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5" name="TextBox 19"/>
          <p:cNvSpPr/>
          <p:nvPr/>
        </p:nvSpPr>
        <p:spPr>
          <a:xfrm>
            <a:off x="10998360" y="5765760"/>
            <a:ext cx="4114440" cy="8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Migración de Sistemas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6" name="TextBox 20"/>
          <p:cNvSpPr/>
          <p:nvPr/>
        </p:nvSpPr>
        <p:spPr>
          <a:xfrm>
            <a:off x="1130400" y="6769080"/>
            <a:ext cx="4114440" cy="172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Evaluación de infraestructura actual, identificación de cargas de trabajo candidatas y dimensionamiento de recursos necesarios.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7" name="TextBox 21"/>
          <p:cNvSpPr/>
          <p:nvPr/>
        </p:nvSpPr>
        <p:spPr>
          <a:xfrm>
            <a:off x="6058080" y="6769080"/>
            <a:ext cx="4114440" cy="172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Despliegue del software de virtualización, configuración de red y almacenamiento, establecimiento de políticas de seguridad.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8" name="TextBox 22"/>
          <p:cNvSpPr/>
          <p:nvPr/>
        </p:nvSpPr>
        <p:spPr>
          <a:xfrm>
            <a:off x="10998360" y="6769080"/>
            <a:ext cx="4114440" cy="13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Conversión de servidores físicos a virtuales, migración de datos y aplicaciones, verificación de funcionalidad completa.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09" name="Picture 23" descr=""/>
          <p:cNvPicPr/>
          <p:nvPr/>
        </p:nvPicPr>
        <p:blipFill>
          <a:blip r:embed="rId4"/>
          <a:srcRect l="12002" t="0" r="12002" b="0"/>
          <a:stretch/>
        </p:blipFill>
        <p:spPr>
          <a:xfrm>
            <a:off x="3086280" y="4788000"/>
            <a:ext cx="177480" cy="228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0" name="Picture 24" descr=""/>
          <p:cNvPicPr/>
          <p:nvPr/>
        </p:nvPicPr>
        <p:blipFill>
          <a:blip r:embed="rId5"/>
          <a:srcRect l="0" t="2996" r="0" b="2996"/>
          <a:stretch/>
        </p:blipFill>
        <p:spPr>
          <a:xfrm>
            <a:off x="8001000" y="4788000"/>
            <a:ext cx="240840" cy="228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1" name="Picture 25" descr=""/>
          <p:cNvPicPr/>
          <p:nvPr/>
        </p:nvPicPr>
        <p:blipFill>
          <a:blip r:embed="rId6"/>
          <a:srcRect l="0" t="2996" r="0" b="2996"/>
          <a:stretch/>
        </p:blipFill>
        <p:spPr>
          <a:xfrm>
            <a:off x="12928680" y="4788000"/>
            <a:ext cx="240840" cy="228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AutoShape 2"/>
          <p:cNvSpPr/>
          <p:nvPr/>
        </p:nvSpPr>
        <p:spPr>
          <a:xfrm>
            <a:off x="0" y="0"/>
            <a:ext cx="16255800" cy="9143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" name="AutoShape 3"/>
          <p:cNvSpPr/>
          <p:nvPr/>
        </p:nvSpPr>
        <p:spPr>
          <a:xfrm>
            <a:off x="1181160" y="5892840"/>
            <a:ext cx="12240" cy="151092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4" name="AutoShape 4"/>
          <p:cNvSpPr/>
          <p:nvPr/>
        </p:nvSpPr>
        <p:spPr>
          <a:xfrm>
            <a:off x="6997680" y="1917720"/>
            <a:ext cx="8076960" cy="605772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15" name="Picture 5" descr=""/>
          <p:cNvPicPr/>
          <p:nvPr/>
        </p:nvPicPr>
        <p:blipFill>
          <a:blip r:embed="rId1"/>
          <a:srcRect l="1012" t="0" r="1012" b="0"/>
          <a:stretch/>
        </p:blipFill>
        <p:spPr>
          <a:xfrm>
            <a:off x="14135040" y="190440"/>
            <a:ext cx="1904760" cy="46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6" name="Picture 6" descr=""/>
          <p:cNvPicPr/>
          <p:nvPr/>
        </p:nvPicPr>
        <p:blipFill>
          <a:blip r:embed="rId2"/>
          <a:stretch/>
        </p:blipFill>
        <p:spPr>
          <a:xfrm>
            <a:off x="6997680" y="1917720"/>
            <a:ext cx="8064000" cy="604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7" name="TextBox 7"/>
          <p:cNvSpPr/>
          <p:nvPr/>
        </p:nvSpPr>
        <p:spPr>
          <a:xfrm>
            <a:off x="876240" y="863640"/>
            <a:ext cx="1449036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Virtualización en la Nube: Azure VMs</a:t>
            </a:r>
            <a:endParaRPr b="0" lang="en-US" sz="3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8" name="TextBox 8"/>
          <p:cNvSpPr/>
          <p:nvPr/>
        </p:nvSpPr>
        <p:spPr>
          <a:xfrm>
            <a:off x="1181160" y="2222640"/>
            <a:ext cx="518112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Azure Virtual Machines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9" name="TextBox 9"/>
          <p:cNvSpPr/>
          <p:nvPr/>
        </p:nvSpPr>
        <p:spPr>
          <a:xfrm>
            <a:off x="1181160" y="2959200"/>
            <a:ext cx="5181120" cy="26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Microsoft Azure ofrece servicios completos de virtualización en la nube, permitiendo crear y gestionar máquinas virtuales escalables con diferentes configuraciones de CPU, memoria y almacenamiento según las necesidades específicas del proyecto.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0" name="TextBox 10"/>
          <p:cNvSpPr/>
          <p:nvPr/>
        </p:nvSpPr>
        <p:spPr>
          <a:xfrm>
            <a:off x="1434960" y="5892840"/>
            <a:ext cx="4927320" cy="151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La virtualización en Azure reduce hasta un 40% los costos operativos comparado con infraestructura on-premises tradicional.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Marcador de contenido 3" descr=""/>
          <p:cNvPicPr/>
          <p:nvPr/>
        </p:nvPicPr>
        <p:blipFill>
          <a:blip r:embed="rId1"/>
          <a:stretch/>
        </p:blipFill>
        <p:spPr>
          <a:xfrm>
            <a:off x="0" y="-8640"/>
            <a:ext cx="16271640" cy="9152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2" name="AutoShape 3"/>
          <p:cNvSpPr/>
          <p:nvPr/>
        </p:nvSpPr>
        <p:spPr>
          <a:xfrm>
            <a:off x="876240" y="1905120"/>
            <a:ext cx="14490360" cy="63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3" name="AutoShape 4"/>
          <p:cNvSpPr/>
          <p:nvPr/>
        </p:nvSpPr>
        <p:spPr>
          <a:xfrm>
            <a:off x="6311880" y="3289320"/>
            <a:ext cx="3619080" cy="3619080"/>
          </a:xfrm>
          <a:prstGeom prst="roundRect">
            <a:avLst>
              <a:gd name="adj" fmla="val 49824"/>
            </a:avLst>
          </a:prstGeom>
          <a:noFill/>
          <a:ln w="1016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4" name="AutoShape 5"/>
          <p:cNvSpPr/>
          <p:nvPr/>
        </p:nvSpPr>
        <p:spPr>
          <a:xfrm>
            <a:off x="5994360" y="4775040"/>
            <a:ext cx="622080" cy="62208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" name="AutoShape 6"/>
          <p:cNvSpPr/>
          <p:nvPr/>
        </p:nvSpPr>
        <p:spPr>
          <a:xfrm>
            <a:off x="8712360" y="3213000"/>
            <a:ext cx="622080" cy="62208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" name="AutoShape 7"/>
          <p:cNvSpPr/>
          <p:nvPr/>
        </p:nvSpPr>
        <p:spPr>
          <a:xfrm>
            <a:off x="8712360" y="6350040"/>
            <a:ext cx="622080" cy="62208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7" name="Picture 8" descr=""/>
          <p:cNvPicPr/>
          <p:nvPr/>
        </p:nvPicPr>
        <p:blipFill>
          <a:blip r:embed="rId2"/>
          <a:srcRect l="1012" t="0" r="1012" b="0"/>
          <a:stretch/>
        </p:blipFill>
        <p:spPr>
          <a:xfrm>
            <a:off x="14135040" y="190440"/>
            <a:ext cx="1904760" cy="469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8" name="TextBox 9"/>
          <p:cNvSpPr/>
          <p:nvPr/>
        </p:nvSpPr>
        <p:spPr>
          <a:xfrm>
            <a:off x="876240" y="851040"/>
            <a:ext cx="1449036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Consideraciones de Seguridad en Virtualización</a:t>
            </a:r>
            <a:endParaRPr b="0" lang="en-US" sz="3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9" name="TextBox 10"/>
          <p:cNvSpPr/>
          <p:nvPr/>
        </p:nvSpPr>
        <p:spPr>
          <a:xfrm>
            <a:off x="876240" y="3645000"/>
            <a:ext cx="46731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Aislamiento de VMs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0" name="TextBox 11"/>
          <p:cNvSpPr/>
          <p:nvPr/>
        </p:nvSpPr>
        <p:spPr>
          <a:xfrm>
            <a:off x="10693440" y="1905120"/>
            <a:ext cx="4673160" cy="90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Seguridad del Hipervisor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1" name="TextBox 12"/>
          <p:cNvSpPr/>
          <p:nvPr/>
        </p:nvSpPr>
        <p:spPr>
          <a:xfrm>
            <a:off x="10693440" y="5384880"/>
            <a:ext cx="46731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Gestión de Accesos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2" name="TextBox 13"/>
          <p:cNvSpPr/>
          <p:nvPr/>
        </p:nvSpPr>
        <p:spPr>
          <a:xfrm>
            <a:off x="876240" y="4280040"/>
            <a:ext cx="4673160" cy="226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Cada máquina virtual debe estar completamente aislada de las demás para prevenir accesos no autorizados y propagación de malware entre entornos virtualizados.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3" name="TextBox 14"/>
          <p:cNvSpPr/>
          <p:nvPr/>
        </p:nvSpPr>
        <p:spPr>
          <a:xfrm>
            <a:off x="10693440" y="2984400"/>
            <a:ext cx="4673160" cy="187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El hipervisor debe mantenerse actualizado y protegido, ya que una vulnerabilidad en esta capa puede comprometer todas las máquinas virtuales del host.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4" name="TextBox 15"/>
          <p:cNvSpPr/>
          <p:nvPr/>
        </p:nvSpPr>
        <p:spPr>
          <a:xfrm>
            <a:off x="10693440" y="6019920"/>
            <a:ext cx="4673160" cy="226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Implementar controles de acceso granulares, autenticación multifactor y monitoreo continuo de actividades en el entorno virtualizado para mantener la seguridad.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35" name="Picture 16" descr=""/>
          <p:cNvPicPr/>
          <p:nvPr/>
        </p:nvPicPr>
        <p:blipFill>
          <a:blip r:embed="rId3"/>
          <a:srcRect l="6001" t="0" r="6001" b="0"/>
          <a:stretch/>
        </p:blipFill>
        <p:spPr>
          <a:xfrm>
            <a:off x="6197760" y="4965840"/>
            <a:ext cx="215640" cy="240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6" name="Picture 17" descr=""/>
          <p:cNvPicPr/>
          <p:nvPr/>
        </p:nvPicPr>
        <p:blipFill>
          <a:blip r:embed="rId4"/>
          <a:stretch/>
        </p:blipFill>
        <p:spPr>
          <a:xfrm>
            <a:off x="8902800" y="3403440"/>
            <a:ext cx="240840" cy="240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7" name="Picture 18" descr=""/>
          <p:cNvPicPr/>
          <p:nvPr/>
        </p:nvPicPr>
        <p:blipFill>
          <a:blip r:embed="rId5"/>
          <a:stretch/>
        </p:blipFill>
        <p:spPr>
          <a:xfrm>
            <a:off x="8902800" y="6540480"/>
            <a:ext cx="240840" cy="240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AutoShape 2"/>
          <p:cNvSpPr/>
          <p:nvPr/>
        </p:nvSpPr>
        <p:spPr>
          <a:xfrm>
            <a:off x="0" y="0"/>
            <a:ext cx="16255800" cy="9143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" name="AutoShape 3"/>
          <p:cNvSpPr/>
          <p:nvPr/>
        </p:nvSpPr>
        <p:spPr>
          <a:xfrm>
            <a:off x="1181160" y="5969160"/>
            <a:ext cx="5181120" cy="1625400"/>
          </a:xfrm>
          <a:prstGeom prst="roundRect">
            <a:avLst>
              <a:gd name="adj" fmla="val 4687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0" name="AutoShape 4"/>
          <p:cNvSpPr/>
          <p:nvPr/>
        </p:nvSpPr>
        <p:spPr>
          <a:xfrm>
            <a:off x="1181160" y="5969160"/>
            <a:ext cx="5181120" cy="1625400"/>
          </a:xfrm>
          <a:prstGeom prst="roundRect">
            <a:avLst>
              <a:gd name="adj" fmla="val 4687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1" name="AutoShape 5"/>
          <p:cNvSpPr/>
          <p:nvPr/>
        </p:nvSpPr>
        <p:spPr>
          <a:xfrm>
            <a:off x="6997680" y="1917720"/>
            <a:ext cx="8076960" cy="605772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2" name="Picture 6" descr=""/>
          <p:cNvPicPr/>
          <p:nvPr/>
        </p:nvPicPr>
        <p:blipFill>
          <a:blip r:embed="rId1"/>
          <a:srcRect l="1012" t="0" r="1012" b="0"/>
          <a:stretch/>
        </p:blipFill>
        <p:spPr>
          <a:xfrm>
            <a:off x="14135040" y="190440"/>
            <a:ext cx="1904760" cy="46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3" name="Picture 7" descr=""/>
          <p:cNvPicPr/>
          <p:nvPr/>
        </p:nvPicPr>
        <p:blipFill>
          <a:blip r:embed="rId2"/>
          <a:stretch/>
        </p:blipFill>
        <p:spPr>
          <a:xfrm>
            <a:off x="6997680" y="1917720"/>
            <a:ext cx="8064000" cy="604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4" name="TextBox 8"/>
          <p:cNvSpPr/>
          <p:nvPr/>
        </p:nvSpPr>
        <p:spPr>
          <a:xfrm>
            <a:off x="876240" y="863640"/>
            <a:ext cx="1449036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Tendencias de Adopción de Virtualización</a:t>
            </a:r>
            <a:endParaRPr b="0" lang="en-US" sz="3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5" name="TextBox 9"/>
          <p:cNvSpPr/>
          <p:nvPr/>
        </p:nvSpPr>
        <p:spPr>
          <a:xfrm>
            <a:off x="1181160" y="2311560"/>
            <a:ext cx="518112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Evolución del Mercado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6" name="TextBox 10"/>
          <p:cNvSpPr/>
          <p:nvPr/>
        </p:nvSpPr>
        <p:spPr>
          <a:xfrm>
            <a:off x="1181160" y="3048120"/>
            <a:ext cx="5181120" cy="26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La virtualización ha experimentado un crecimiento exponencial en los últimos años, impulsada por la necesidad de optimizar recursos y reducir costos. Las empresas han adoptado masivamente esta tecnología como base para su transformación digital.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7" name="TextBox 11"/>
          <p:cNvSpPr/>
          <p:nvPr/>
        </p:nvSpPr>
        <p:spPr>
          <a:xfrm>
            <a:off x="1181160" y="6019920"/>
            <a:ext cx="5435280" cy="1142640"/>
          </a:xfrm>
          <a:prstGeom prst="roundRect">
            <a:avLst>
              <a:gd name="adj" fmla="val 7777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78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85%</a:t>
            </a:r>
            <a:endParaRPr b="0" lang="en-US" sz="7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8" name="TextBox 12"/>
          <p:cNvSpPr/>
          <p:nvPr/>
        </p:nvSpPr>
        <p:spPr>
          <a:xfrm>
            <a:off x="1181160" y="7226280"/>
            <a:ext cx="518112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Adopción Empresarial Global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AutoShape 2"/>
          <p:cNvSpPr/>
          <p:nvPr/>
        </p:nvSpPr>
        <p:spPr>
          <a:xfrm>
            <a:off x="0" y="0"/>
            <a:ext cx="16255800" cy="9143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" name="AutoShape 3"/>
          <p:cNvSpPr/>
          <p:nvPr/>
        </p:nvSpPr>
        <p:spPr>
          <a:xfrm>
            <a:off x="876240" y="2527200"/>
            <a:ext cx="14490360" cy="513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1" name="AutoShape 4"/>
          <p:cNvSpPr/>
          <p:nvPr/>
        </p:nvSpPr>
        <p:spPr>
          <a:xfrm>
            <a:off x="876240" y="2527200"/>
            <a:ext cx="7111800" cy="513036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2" name="AutoShape 5"/>
          <p:cNvSpPr/>
          <p:nvPr/>
        </p:nvSpPr>
        <p:spPr>
          <a:xfrm>
            <a:off x="8242200" y="2527200"/>
            <a:ext cx="7111800" cy="513036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3" name="Picture 6" descr=""/>
          <p:cNvPicPr/>
          <p:nvPr/>
        </p:nvPicPr>
        <p:blipFill>
          <a:blip r:embed="rId1"/>
          <a:srcRect l="1012" t="0" r="1012" b="0"/>
          <a:stretch/>
        </p:blipFill>
        <p:spPr>
          <a:xfrm>
            <a:off x="14135040" y="190440"/>
            <a:ext cx="1904760" cy="469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4" name="TextBox 7"/>
          <p:cNvSpPr/>
          <p:nvPr/>
        </p:nvSpPr>
        <p:spPr>
          <a:xfrm>
            <a:off x="876240" y="1473120"/>
            <a:ext cx="1449036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Virtualización vs Contenerización: Comparación Técnica</a:t>
            </a:r>
            <a:endParaRPr b="0" lang="en-US" sz="3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5" name="TextBox 8"/>
          <p:cNvSpPr/>
          <p:nvPr/>
        </p:nvSpPr>
        <p:spPr>
          <a:xfrm>
            <a:off x="1130400" y="2781360"/>
            <a:ext cx="660348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Máquinas Virtuales (VMs)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6" name="TextBox 9"/>
          <p:cNvSpPr/>
          <p:nvPr/>
        </p:nvSpPr>
        <p:spPr>
          <a:xfrm>
            <a:off x="8496360" y="2781360"/>
            <a:ext cx="660348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Contenedores (Docker)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7" name="TextBox 10"/>
          <p:cNvSpPr/>
          <p:nvPr/>
        </p:nvSpPr>
        <p:spPr>
          <a:xfrm>
            <a:off x="1130400" y="3416400"/>
            <a:ext cx="6603480" cy="11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Tecnología madura que proporciona aislamiento completo del sistema operativo, ideal para aplicaciones legacy y entornos mixtos.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8" name="TextBox 11"/>
          <p:cNvSpPr/>
          <p:nvPr/>
        </p:nvSpPr>
        <p:spPr>
          <a:xfrm>
            <a:off x="1384200" y="4737240"/>
            <a:ext cx="636228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Cada VM incluye sistema operativo completo con mayor overhead de recursos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9" name="TextBox 12"/>
          <p:cNvSpPr/>
          <p:nvPr/>
        </p:nvSpPr>
        <p:spPr>
          <a:xfrm>
            <a:off x="1384200" y="5689440"/>
            <a:ext cx="636228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Arranque más lento pero aislamiento total entre aplicaciones y sistemas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0" name="TextBox 13"/>
          <p:cNvSpPr/>
          <p:nvPr/>
        </p:nvSpPr>
        <p:spPr>
          <a:xfrm>
            <a:off x="1384200" y="6654960"/>
            <a:ext cx="636228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Mejor para aplicaciones monolíticas y sistemas operativos heterogéneos diversos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1" name="TextBox 14"/>
          <p:cNvSpPr/>
          <p:nvPr/>
        </p:nvSpPr>
        <p:spPr>
          <a:xfrm>
            <a:off x="8496360" y="3416400"/>
            <a:ext cx="6603480" cy="11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Tecnología ligera que comparte el kernel del host, optimizada para microservicios y aplicaciones cloud-native modernas.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2" name="TextBox 15"/>
          <p:cNvSpPr/>
          <p:nvPr/>
        </p:nvSpPr>
        <p:spPr>
          <a:xfrm>
            <a:off x="8750160" y="4737240"/>
            <a:ext cx="636228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Comparten kernel del SO host, consumiendo significativamente menos recursos del sistema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3" name="TextBox 16"/>
          <p:cNvSpPr/>
          <p:nvPr/>
        </p:nvSpPr>
        <p:spPr>
          <a:xfrm>
            <a:off x="8750160" y="5689440"/>
            <a:ext cx="636228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Arranque instantáneo y mayor densidad de aplicaciones por servidor físico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4" name="TextBox 17"/>
          <p:cNvSpPr/>
          <p:nvPr/>
        </p:nvSpPr>
        <p:spPr>
          <a:xfrm>
            <a:off x="8750160" y="6654960"/>
            <a:ext cx="636228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Ideales para arquitecturas de microservicios y desarrollo ágil moderno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5" name="TextBox 18"/>
          <p:cNvSpPr/>
          <p:nvPr/>
        </p:nvSpPr>
        <p:spPr>
          <a:xfrm>
            <a:off x="1003320" y="4800600"/>
            <a:ext cx="240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9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6" name="TextBox 19"/>
          <p:cNvSpPr/>
          <p:nvPr/>
        </p:nvSpPr>
        <p:spPr>
          <a:xfrm>
            <a:off x="1003320" y="5753160"/>
            <a:ext cx="240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9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7" name="TextBox 20"/>
          <p:cNvSpPr/>
          <p:nvPr/>
        </p:nvSpPr>
        <p:spPr>
          <a:xfrm>
            <a:off x="1003320" y="6718320"/>
            <a:ext cx="240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9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8" name="TextBox 21"/>
          <p:cNvSpPr/>
          <p:nvPr/>
        </p:nvSpPr>
        <p:spPr>
          <a:xfrm>
            <a:off x="8369280" y="4800600"/>
            <a:ext cx="240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9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9" name="TextBox 22"/>
          <p:cNvSpPr/>
          <p:nvPr/>
        </p:nvSpPr>
        <p:spPr>
          <a:xfrm>
            <a:off x="8369280" y="5753160"/>
            <a:ext cx="240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9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0" name="TextBox 23"/>
          <p:cNvSpPr/>
          <p:nvPr/>
        </p:nvSpPr>
        <p:spPr>
          <a:xfrm>
            <a:off x="8369280" y="6718320"/>
            <a:ext cx="240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9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AutoShape 2"/>
          <p:cNvSpPr/>
          <p:nvPr/>
        </p:nvSpPr>
        <p:spPr>
          <a:xfrm>
            <a:off x="0" y="0"/>
            <a:ext cx="16255800" cy="9143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" name="AutoShape 3"/>
          <p:cNvSpPr/>
          <p:nvPr/>
        </p:nvSpPr>
        <p:spPr>
          <a:xfrm>
            <a:off x="876240" y="1536840"/>
            <a:ext cx="14490360" cy="1218960"/>
          </a:xfrm>
          <a:prstGeom prst="roundRect">
            <a:avLst>
              <a:gd name="adj" fmla="val 625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3" name="AutoShape 4"/>
          <p:cNvSpPr/>
          <p:nvPr/>
        </p:nvSpPr>
        <p:spPr>
          <a:xfrm>
            <a:off x="876240" y="1536840"/>
            <a:ext cx="3377880" cy="1218960"/>
          </a:xfrm>
          <a:prstGeom prst="roundRect">
            <a:avLst>
              <a:gd name="adj" fmla="val 625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4" name="AutoShape 5"/>
          <p:cNvSpPr/>
          <p:nvPr/>
        </p:nvSpPr>
        <p:spPr>
          <a:xfrm>
            <a:off x="4572000" y="1536840"/>
            <a:ext cx="3377880" cy="1218960"/>
          </a:xfrm>
          <a:prstGeom prst="roundRect">
            <a:avLst>
              <a:gd name="adj" fmla="val 625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5" name="AutoShape 6"/>
          <p:cNvSpPr/>
          <p:nvPr/>
        </p:nvSpPr>
        <p:spPr>
          <a:xfrm>
            <a:off x="8280360" y="1536840"/>
            <a:ext cx="3377880" cy="1218960"/>
          </a:xfrm>
          <a:prstGeom prst="roundRect">
            <a:avLst>
              <a:gd name="adj" fmla="val 625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6" name="AutoShape 7"/>
          <p:cNvSpPr/>
          <p:nvPr/>
        </p:nvSpPr>
        <p:spPr>
          <a:xfrm>
            <a:off x="11976120" y="1536840"/>
            <a:ext cx="3377880" cy="1218960"/>
          </a:xfrm>
          <a:prstGeom prst="roundRect">
            <a:avLst>
              <a:gd name="adj" fmla="val 625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7" name="AutoShape 8"/>
          <p:cNvSpPr/>
          <p:nvPr/>
        </p:nvSpPr>
        <p:spPr>
          <a:xfrm>
            <a:off x="876240" y="2946240"/>
            <a:ext cx="14490360" cy="55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8" name="AutoShape 9"/>
          <p:cNvSpPr/>
          <p:nvPr/>
        </p:nvSpPr>
        <p:spPr>
          <a:xfrm>
            <a:off x="876240" y="2946240"/>
            <a:ext cx="4660560" cy="557496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" name="AutoShape 10"/>
          <p:cNvSpPr/>
          <p:nvPr/>
        </p:nvSpPr>
        <p:spPr>
          <a:xfrm>
            <a:off x="1130400" y="4114800"/>
            <a:ext cx="12240" cy="166320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0" name="AutoShape 11"/>
          <p:cNvSpPr/>
          <p:nvPr/>
        </p:nvSpPr>
        <p:spPr>
          <a:xfrm>
            <a:off x="5791320" y="2946240"/>
            <a:ext cx="4660560" cy="557496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" name="AutoShape 12"/>
          <p:cNvSpPr/>
          <p:nvPr/>
        </p:nvSpPr>
        <p:spPr>
          <a:xfrm>
            <a:off x="6045120" y="3720960"/>
            <a:ext cx="12240" cy="132048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2" name="AutoShape 13"/>
          <p:cNvSpPr/>
          <p:nvPr/>
        </p:nvSpPr>
        <p:spPr>
          <a:xfrm>
            <a:off x="10706040" y="2946240"/>
            <a:ext cx="4660560" cy="557496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" name="AutoShape 14"/>
          <p:cNvSpPr/>
          <p:nvPr/>
        </p:nvSpPr>
        <p:spPr>
          <a:xfrm>
            <a:off x="10960200" y="4114800"/>
            <a:ext cx="12240" cy="132048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84" name="Picture 15" descr=""/>
          <p:cNvPicPr/>
          <p:nvPr/>
        </p:nvPicPr>
        <p:blipFill>
          <a:blip r:embed="rId1"/>
          <a:srcRect l="0" t="7035" r="0" b="7035"/>
          <a:stretch/>
        </p:blipFill>
        <p:spPr>
          <a:xfrm>
            <a:off x="14135040" y="165240"/>
            <a:ext cx="1904760" cy="406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5" name="TextBox 16"/>
          <p:cNvSpPr/>
          <p:nvPr/>
        </p:nvSpPr>
        <p:spPr>
          <a:xfrm>
            <a:off x="876240" y="609480"/>
            <a:ext cx="14490360" cy="5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4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KPIs Clave en Proyectos de Virtualización</a:t>
            </a:r>
            <a:endParaRPr b="0" lang="en-US" sz="3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6" name="TextBox 17"/>
          <p:cNvSpPr/>
          <p:nvPr/>
        </p:nvSpPr>
        <p:spPr>
          <a:xfrm>
            <a:off x="876240" y="2095560"/>
            <a:ext cx="3377880" cy="65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Consolidación Servidores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7" name="TextBox 18"/>
          <p:cNvSpPr/>
          <p:nvPr/>
        </p:nvSpPr>
        <p:spPr>
          <a:xfrm>
            <a:off x="4572000" y="2095560"/>
            <a:ext cx="3377880" cy="65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Reducción Tiempo Deploy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8" name="TextBox 19"/>
          <p:cNvSpPr/>
          <p:nvPr/>
        </p:nvSpPr>
        <p:spPr>
          <a:xfrm>
            <a:off x="8280360" y="2095560"/>
            <a:ext cx="3377880" cy="65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Ahorro Costos Totales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9" name="TextBox 20"/>
          <p:cNvSpPr/>
          <p:nvPr/>
        </p:nvSpPr>
        <p:spPr>
          <a:xfrm>
            <a:off x="11976120" y="2095560"/>
            <a:ext cx="33778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1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Eficiencia Energética</a:t>
            </a:r>
            <a:endParaRPr b="0" lang="en-US" sz="2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0" name="TextBox 21"/>
          <p:cNvSpPr/>
          <p:nvPr/>
        </p:nvSpPr>
        <p:spPr>
          <a:xfrm>
            <a:off x="1130400" y="3162240"/>
            <a:ext cx="4152600" cy="78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Métricas Rendimiento</a:t>
            </a:r>
            <a:endParaRPr b="0" lang="en-US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1" name="TextBox 22"/>
          <p:cNvSpPr/>
          <p:nvPr/>
        </p:nvSpPr>
        <p:spPr>
          <a:xfrm>
            <a:off x="6045120" y="3162240"/>
            <a:ext cx="4152600" cy="3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Satisfacción Usuario</a:t>
            </a:r>
            <a:endParaRPr b="0" lang="en-US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2" name="TextBox 23"/>
          <p:cNvSpPr/>
          <p:nvPr/>
        </p:nvSpPr>
        <p:spPr>
          <a:xfrm>
            <a:off x="10960200" y="3162240"/>
            <a:ext cx="4152600" cy="78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Seguridad Operacional</a:t>
            </a:r>
            <a:endParaRPr b="0" lang="en-US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3" name="TextBox 24"/>
          <p:cNvSpPr/>
          <p:nvPr/>
        </p:nvSpPr>
        <p:spPr>
          <a:xfrm>
            <a:off x="876240" y="1562040"/>
            <a:ext cx="3555720" cy="507600"/>
          </a:xfrm>
          <a:prstGeom prst="roundRect">
            <a:avLst>
              <a:gd name="adj" fmla="val 1500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34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80%</a:t>
            </a:r>
            <a:endParaRPr b="0" lang="en-US" sz="3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4" name="TextBox 25"/>
          <p:cNvSpPr/>
          <p:nvPr/>
        </p:nvSpPr>
        <p:spPr>
          <a:xfrm>
            <a:off x="4572000" y="1562040"/>
            <a:ext cx="3555720" cy="507600"/>
          </a:xfrm>
          <a:prstGeom prst="roundRect">
            <a:avLst>
              <a:gd name="adj" fmla="val 1500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34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60%</a:t>
            </a:r>
            <a:endParaRPr b="0" lang="en-US" sz="3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5" name="TextBox 26"/>
          <p:cNvSpPr/>
          <p:nvPr/>
        </p:nvSpPr>
        <p:spPr>
          <a:xfrm>
            <a:off x="8280360" y="1562040"/>
            <a:ext cx="3555720" cy="507600"/>
          </a:xfrm>
          <a:prstGeom prst="roundRect">
            <a:avLst>
              <a:gd name="adj" fmla="val 1500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34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45%</a:t>
            </a:r>
            <a:endParaRPr b="0" lang="en-US" sz="3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6" name="TextBox 27"/>
          <p:cNvSpPr/>
          <p:nvPr/>
        </p:nvSpPr>
        <p:spPr>
          <a:xfrm>
            <a:off x="11976120" y="1562040"/>
            <a:ext cx="3555720" cy="507600"/>
          </a:xfrm>
          <a:prstGeom prst="roundRect">
            <a:avLst>
              <a:gd name="adj" fmla="val 1500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34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30%</a:t>
            </a:r>
            <a:endParaRPr b="0" lang="en-US" sz="3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7" name="TextBox 28"/>
          <p:cNvSpPr/>
          <p:nvPr/>
        </p:nvSpPr>
        <p:spPr>
          <a:xfrm>
            <a:off x="1384200" y="4114800"/>
            <a:ext cx="3898440" cy="166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Monitoreo continuo de utilización de CPU, memoria y almacenamiento para optimizar asignación de recursos.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8" name="TextBox 29"/>
          <p:cNvSpPr/>
          <p:nvPr/>
        </p:nvSpPr>
        <p:spPr>
          <a:xfrm>
            <a:off x="1384200" y="5956200"/>
            <a:ext cx="3898440" cy="65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Utilización promedio de CPU entre 60-80% por host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9" name="TextBox 30"/>
          <p:cNvSpPr/>
          <p:nvPr/>
        </p:nvSpPr>
        <p:spPr>
          <a:xfrm>
            <a:off x="1384200" y="6794640"/>
            <a:ext cx="3898440" cy="65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Ratio de memoria asignada vs utilizada eficientemente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0" name="TextBox 31"/>
          <p:cNvSpPr/>
          <p:nvPr/>
        </p:nvSpPr>
        <p:spPr>
          <a:xfrm>
            <a:off x="1384200" y="7645320"/>
            <a:ext cx="3898440" cy="65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Latencia de almacenamiento y throughput de red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1" name="TextBox 32"/>
          <p:cNvSpPr/>
          <p:nvPr/>
        </p:nvSpPr>
        <p:spPr>
          <a:xfrm>
            <a:off x="6299280" y="3720960"/>
            <a:ext cx="3898440" cy="13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Evaluación del impacto en la experiencia del usuario final y disponibilidad de servicios críticos.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2" name="TextBox 33"/>
          <p:cNvSpPr/>
          <p:nvPr/>
        </p:nvSpPr>
        <p:spPr>
          <a:xfrm>
            <a:off x="6299280" y="5219640"/>
            <a:ext cx="3898440" cy="65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Tiempo de respuesta de aplicaciones virtualizadas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3" name="TextBox 34"/>
          <p:cNvSpPr/>
          <p:nvPr/>
        </p:nvSpPr>
        <p:spPr>
          <a:xfrm>
            <a:off x="6299280" y="6058080"/>
            <a:ext cx="3898440" cy="65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Disponibilidad del servicio superior al 99.5%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4" name="TextBox 35"/>
          <p:cNvSpPr/>
          <p:nvPr/>
        </p:nvSpPr>
        <p:spPr>
          <a:xfrm>
            <a:off x="6299280" y="6908760"/>
            <a:ext cx="3898440" cy="65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Tiempo de resolución de incidentes técnicos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5" name="TextBox 36"/>
          <p:cNvSpPr/>
          <p:nvPr/>
        </p:nvSpPr>
        <p:spPr>
          <a:xfrm>
            <a:off x="11214000" y="4114800"/>
            <a:ext cx="3898440" cy="13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Mantenimiento de estándares de seguridad y cumplimiento normativo en entornos virtualizados.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6" name="TextBox 37"/>
          <p:cNvSpPr/>
          <p:nvPr/>
        </p:nvSpPr>
        <p:spPr>
          <a:xfrm>
            <a:off x="11214000" y="5613480"/>
            <a:ext cx="3898440" cy="65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Aislamiento efectivo entre máquinas virtuales críticas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7" name="TextBox 38"/>
          <p:cNvSpPr/>
          <p:nvPr/>
        </p:nvSpPr>
        <p:spPr>
          <a:xfrm>
            <a:off x="11214000" y="6464160"/>
            <a:ext cx="3898440" cy="65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Actualizaciones de seguridad automáticas del hipervisor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8" name="TextBox 39"/>
          <p:cNvSpPr/>
          <p:nvPr/>
        </p:nvSpPr>
        <p:spPr>
          <a:xfrm>
            <a:off x="11214000" y="7302600"/>
            <a:ext cx="3898440" cy="65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Auditorías regulares de configuraciones de seguridad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9" name="TextBox 40"/>
          <p:cNvSpPr/>
          <p:nvPr/>
        </p:nvSpPr>
        <p:spPr>
          <a:xfrm>
            <a:off x="1003320" y="6006960"/>
            <a:ext cx="2408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7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0" name="TextBox 41"/>
          <p:cNvSpPr/>
          <p:nvPr/>
        </p:nvSpPr>
        <p:spPr>
          <a:xfrm>
            <a:off x="1003320" y="6845400"/>
            <a:ext cx="2408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7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1" name="TextBox 42"/>
          <p:cNvSpPr/>
          <p:nvPr/>
        </p:nvSpPr>
        <p:spPr>
          <a:xfrm>
            <a:off x="1003320" y="7696080"/>
            <a:ext cx="2408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7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2" name="TextBox 43"/>
          <p:cNvSpPr/>
          <p:nvPr/>
        </p:nvSpPr>
        <p:spPr>
          <a:xfrm>
            <a:off x="5918040" y="5270400"/>
            <a:ext cx="2408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7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3" name="TextBox 44"/>
          <p:cNvSpPr/>
          <p:nvPr/>
        </p:nvSpPr>
        <p:spPr>
          <a:xfrm>
            <a:off x="5918040" y="6121440"/>
            <a:ext cx="2408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7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4" name="TextBox 45"/>
          <p:cNvSpPr/>
          <p:nvPr/>
        </p:nvSpPr>
        <p:spPr>
          <a:xfrm>
            <a:off x="5918040" y="6959520"/>
            <a:ext cx="2408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7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5" name="TextBox 46"/>
          <p:cNvSpPr/>
          <p:nvPr/>
        </p:nvSpPr>
        <p:spPr>
          <a:xfrm>
            <a:off x="10833120" y="5676840"/>
            <a:ext cx="2408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7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6" name="TextBox 47"/>
          <p:cNvSpPr/>
          <p:nvPr/>
        </p:nvSpPr>
        <p:spPr>
          <a:xfrm>
            <a:off x="10833120" y="6515280"/>
            <a:ext cx="2408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7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7" name="TextBox 48"/>
          <p:cNvSpPr/>
          <p:nvPr/>
        </p:nvSpPr>
        <p:spPr>
          <a:xfrm>
            <a:off x="10833120" y="7365960"/>
            <a:ext cx="240840" cy="21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7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AutoShape 2"/>
          <p:cNvSpPr/>
          <p:nvPr/>
        </p:nvSpPr>
        <p:spPr>
          <a:xfrm>
            <a:off x="0" y="0"/>
            <a:ext cx="16255800" cy="9143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" name="AutoShape 3"/>
          <p:cNvSpPr/>
          <p:nvPr/>
        </p:nvSpPr>
        <p:spPr>
          <a:xfrm>
            <a:off x="876240" y="1727280"/>
            <a:ext cx="14490360" cy="670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0" name="AutoShape 4"/>
          <p:cNvSpPr/>
          <p:nvPr/>
        </p:nvSpPr>
        <p:spPr>
          <a:xfrm>
            <a:off x="876240" y="1727280"/>
            <a:ext cx="4609800" cy="670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1" name="AutoShape 5"/>
          <p:cNvSpPr/>
          <p:nvPr/>
        </p:nvSpPr>
        <p:spPr>
          <a:xfrm>
            <a:off x="876240" y="1727280"/>
            <a:ext cx="4609800" cy="670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2" name="AutoShape 6"/>
          <p:cNvSpPr/>
          <p:nvPr/>
        </p:nvSpPr>
        <p:spPr>
          <a:xfrm>
            <a:off x="876240" y="4622760"/>
            <a:ext cx="4609800" cy="382248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" name="AutoShape 7"/>
          <p:cNvSpPr/>
          <p:nvPr/>
        </p:nvSpPr>
        <p:spPr>
          <a:xfrm>
            <a:off x="5816520" y="1727280"/>
            <a:ext cx="4609800" cy="670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4" name="AutoShape 8"/>
          <p:cNvSpPr/>
          <p:nvPr/>
        </p:nvSpPr>
        <p:spPr>
          <a:xfrm>
            <a:off x="5816520" y="1727280"/>
            <a:ext cx="4609800" cy="670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5" name="AutoShape 9"/>
          <p:cNvSpPr/>
          <p:nvPr/>
        </p:nvSpPr>
        <p:spPr>
          <a:xfrm>
            <a:off x="5816520" y="1727280"/>
            <a:ext cx="4609800" cy="382248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" name="AutoShape 10"/>
          <p:cNvSpPr/>
          <p:nvPr/>
        </p:nvSpPr>
        <p:spPr>
          <a:xfrm>
            <a:off x="10744200" y="1727280"/>
            <a:ext cx="4609800" cy="670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7" name="AutoShape 11"/>
          <p:cNvSpPr/>
          <p:nvPr/>
        </p:nvSpPr>
        <p:spPr>
          <a:xfrm>
            <a:off x="10744200" y="1727280"/>
            <a:ext cx="4609800" cy="670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8" name="AutoShape 12"/>
          <p:cNvSpPr/>
          <p:nvPr/>
        </p:nvSpPr>
        <p:spPr>
          <a:xfrm>
            <a:off x="10744200" y="4622760"/>
            <a:ext cx="4609800" cy="382248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" name="Picture 13"/>
          <p:cNvSpPr/>
          <p:nvPr/>
        </p:nvSpPr>
        <p:spPr>
          <a:xfrm>
            <a:off x="876240" y="1727280"/>
            <a:ext cx="4609800" cy="2577600"/>
          </a:xfrm>
          <a:prstGeom prst="roundRect">
            <a:avLst>
              <a:gd name="adj" fmla="val 2955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" name="Picture 14"/>
          <p:cNvSpPr/>
          <p:nvPr/>
        </p:nvSpPr>
        <p:spPr>
          <a:xfrm>
            <a:off x="5816520" y="5867280"/>
            <a:ext cx="4609800" cy="2577600"/>
          </a:xfrm>
          <a:prstGeom prst="roundRect">
            <a:avLst>
              <a:gd name="adj" fmla="val 2955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1" name="Picture 15"/>
          <p:cNvSpPr/>
          <p:nvPr/>
        </p:nvSpPr>
        <p:spPr>
          <a:xfrm>
            <a:off x="10744200" y="1727280"/>
            <a:ext cx="4609800" cy="2577600"/>
          </a:xfrm>
          <a:prstGeom prst="roundRect">
            <a:avLst>
              <a:gd name="adj" fmla="val 2955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2" name="Picture 16" descr=""/>
          <p:cNvPicPr/>
          <p:nvPr/>
        </p:nvPicPr>
        <p:blipFill>
          <a:blip r:embed="rId4"/>
          <a:srcRect l="0" t="1948" r="0" b="1948"/>
          <a:stretch/>
        </p:blipFill>
        <p:spPr>
          <a:xfrm>
            <a:off x="14135040" y="190440"/>
            <a:ext cx="1904760" cy="456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3" name="TextBox 17"/>
          <p:cNvSpPr/>
          <p:nvPr/>
        </p:nvSpPr>
        <p:spPr>
          <a:xfrm>
            <a:off x="876240" y="685800"/>
            <a:ext cx="1449036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Mejores Prácticas en Gestión de Virtualización</a:t>
            </a:r>
            <a:endParaRPr b="0" lang="en-US" sz="3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4" name="TextBox 18"/>
          <p:cNvSpPr/>
          <p:nvPr/>
        </p:nvSpPr>
        <p:spPr>
          <a:xfrm>
            <a:off x="1130400" y="4876920"/>
            <a:ext cx="411444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Monitoreo Proactivo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5" name="TextBox 19"/>
          <p:cNvSpPr/>
          <p:nvPr/>
        </p:nvSpPr>
        <p:spPr>
          <a:xfrm>
            <a:off x="6058080" y="1981080"/>
            <a:ext cx="411444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Estrategia de Respaldo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6" name="TextBox 20"/>
          <p:cNvSpPr/>
          <p:nvPr/>
        </p:nvSpPr>
        <p:spPr>
          <a:xfrm>
            <a:off x="10998360" y="4876920"/>
            <a:ext cx="411444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Optimización Continua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7" name="TextBox 21"/>
          <p:cNvSpPr/>
          <p:nvPr/>
        </p:nvSpPr>
        <p:spPr>
          <a:xfrm>
            <a:off x="1130400" y="5499000"/>
            <a:ext cx="4114440" cy="261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Implementar sistemas de monitoreo continuo para supervisar el rendimiento, utilización de recursos y detectar posibles cuellos de botella antes de que afecten la operación.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8" name="TextBox 22"/>
          <p:cNvSpPr/>
          <p:nvPr/>
        </p:nvSpPr>
        <p:spPr>
          <a:xfrm>
            <a:off x="6058080" y="3060720"/>
            <a:ext cx="4114440" cy="224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Establecer políticas de backup automatizadas, snapshots regulares y planes de recuperación ante desastres para garantizar continuidad del negocio.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9" name="TextBox 23"/>
          <p:cNvSpPr/>
          <p:nvPr/>
        </p:nvSpPr>
        <p:spPr>
          <a:xfrm>
            <a:off x="10998360" y="5943600"/>
            <a:ext cx="4114440" cy="224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Revisar periódicamente la asignación de recursos, eliminar VMs no utilizadas y ajustar configuraciones para mantener la eficiencia óptima del entorno.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Marcador de contenido 5" descr=""/>
          <p:cNvPicPr/>
          <p:nvPr/>
        </p:nvPicPr>
        <p:blipFill>
          <a:blip r:embed="rId1"/>
          <a:stretch/>
        </p:blipFill>
        <p:spPr>
          <a:xfrm>
            <a:off x="0" y="-8640"/>
            <a:ext cx="16271640" cy="9152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1" name="Picture 3" descr=""/>
          <p:cNvPicPr/>
          <p:nvPr/>
        </p:nvPicPr>
        <p:blipFill>
          <a:blip r:embed="rId2"/>
          <a:srcRect l="1012" t="0" r="1012" b="0"/>
          <a:stretch/>
        </p:blipFill>
        <p:spPr>
          <a:xfrm>
            <a:off x="14135040" y="190440"/>
            <a:ext cx="1904760" cy="469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2" name="TextBox 4"/>
          <p:cNvSpPr/>
          <p:nvPr/>
        </p:nvSpPr>
        <p:spPr>
          <a:xfrm>
            <a:off x="876240" y="1930320"/>
            <a:ext cx="1449036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60000"/>
              </a:lnSpc>
              <a:tabLst>
                <a:tab algn="l" pos="0"/>
              </a:tabLst>
            </a:pPr>
            <a:r>
              <a:rPr b="1" lang="en-US" sz="4900" strike="noStrike" u="none">
                <a:solidFill>
                  <a:srgbClr val="0f5809"/>
                </a:solidFill>
                <a:effectLst/>
                <a:uFillTx/>
                <a:latin typeface="&quot;Yeseva One&quot;"/>
              </a:rPr>
              <a:t>"</a:t>
            </a:r>
            <a:endParaRPr b="0" lang="en-US" sz="4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3" name="TextBox 5"/>
          <p:cNvSpPr/>
          <p:nvPr/>
        </p:nvSpPr>
        <p:spPr>
          <a:xfrm>
            <a:off x="876240" y="3137040"/>
            <a:ext cx="14490360" cy="180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La virtualización no es solo una tecnología, es la base fundamental que permite la transformación digital y la agilidad empresarial moderna.</a:t>
            </a:r>
            <a:endParaRPr b="0" lang="en-US" sz="3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4" name="TextBox 6"/>
          <p:cNvSpPr/>
          <p:nvPr/>
        </p:nvSpPr>
        <p:spPr>
          <a:xfrm>
            <a:off x="876240" y="5410080"/>
            <a:ext cx="1449036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— Análisis de Tendencias TI 2024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5" name="TextBox 7"/>
          <p:cNvSpPr/>
          <p:nvPr/>
        </p:nvSpPr>
        <p:spPr>
          <a:xfrm>
            <a:off x="876240" y="6070680"/>
            <a:ext cx="14490360" cy="11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Esta reflexión destaca cómo la virtualización ha evolucionado desde una simple optimización de recursos hasta convertirse en un pilar estratégico que habilita arquitecturas cloud-native, DevOps y la innovación tecnológica empresarial.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AutoShape 2"/>
          <p:cNvSpPr/>
          <p:nvPr/>
        </p:nvSpPr>
        <p:spPr>
          <a:xfrm>
            <a:off x="0" y="0"/>
            <a:ext cx="16255800" cy="9143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" name="AutoShape 3"/>
          <p:cNvSpPr/>
          <p:nvPr/>
        </p:nvSpPr>
        <p:spPr>
          <a:xfrm>
            <a:off x="876240" y="1663560"/>
            <a:ext cx="14490360" cy="17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8" name="AutoShape 4"/>
          <p:cNvSpPr/>
          <p:nvPr/>
        </p:nvSpPr>
        <p:spPr>
          <a:xfrm>
            <a:off x="876240" y="1663560"/>
            <a:ext cx="14490360" cy="179028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9" name="AutoShape 5"/>
          <p:cNvSpPr/>
          <p:nvPr/>
        </p:nvSpPr>
        <p:spPr>
          <a:xfrm>
            <a:off x="876240" y="3657600"/>
            <a:ext cx="14490360" cy="250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0" name="AutoShape 6"/>
          <p:cNvSpPr/>
          <p:nvPr/>
        </p:nvSpPr>
        <p:spPr>
          <a:xfrm>
            <a:off x="876240" y="3657600"/>
            <a:ext cx="7111800" cy="250164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1" name="AutoShape 7"/>
          <p:cNvSpPr/>
          <p:nvPr/>
        </p:nvSpPr>
        <p:spPr>
          <a:xfrm>
            <a:off x="8242200" y="3657600"/>
            <a:ext cx="7111800" cy="250164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2" name="AutoShape 8"/>
          <p:cNvSpPr/>
          <p:nvPr/>
        </p:nvSpPr>
        <p:spPr>
          <a:xfrm>
            <a:off x="876240" y="6362640"/>
            <a:ext cx="14490360" cy="21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3" name="AutoShape 9"/>
          <p:cNvSpPr/>
          <p:nvPr/>
        </p:nvSpPr>
        <p:spPr>
          <a:xfrm>
            <a:off x="876240" y="6362640"/>
            <a:ext cx="4660560" cy="210780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4" name="AutoShape 10"/>
          <p:cNvSpPr/>
          <p:nvPr/>
        </p:nvSpPr>
        <p:spPr>
          <a:xfrm>
            <a:off x="5791320" y="6362640"/>
            <a:ext cx="4660560" cy="210780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" name="AutoShape 11"/>
          <p:cNvSpPr/>
          <p:nvPr/>
        </p:nvSpPr>
        <p:spPr>
          <a:xfrm>
            <a:off x="10706040" y="6362640"/>
            <a:ext cx="4660560" cy="210780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6" name="Picture 12" descr=""/>
          <p:cNvPicPr/>
          <p:nvPr/>
        </p:nvPicPr>
        <p:blipFill>
          <a:blip r:embed="rId1"/>
          <a:srcRect l="0" t="3030" r="0" b="3030"/>
          <a:stretch/>
        </p:blipFill>
        <p:spPr>
          <a:xfrm>
            <a:off x="14135040" y="190440"/>
            <a:ext cx="1904760" cy="444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7" name="TextBox 13"/>
          <p:cNvSpPr/>
          <p:nvPr/>
        </p:nvSpPr>
        <p:spPr>
          <a:xfrm>
            <a:off x="876240" y="660240"/>
            <a:ext cx="1449036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7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Resumen Ejecutivo y Próximos Pasos</a:t>
            </a:r>
            <a:endParaRPr b="0" lang="en-US" sz="3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8" name="TextBox 14"/>
          <p:cNvSpPr/>
          <p:nvPr/>
        </p:nvSpPr>
        <p:spPr>
          <a:xfrm>
            <a:off x="1130400" y="1905120"/>
            <a:ext cx="1398240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Puntos Clave Aprendidos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9" name="TextBox 15"/>
          <p:cNvSpPr/>
          <p:nvPr/>
        </p:nvSpPr>
        <p:spPr>
          <a:xfrm>
            <a:off x="1130400" y="3898800"/>
            <a:ext cx="5638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Fundamentos Técnicos</a:t>
            </a:r>
            <a:endParaRPr b="0" lang="en-US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0" name="TextBox 16"/>
          <p:cNvSpPr/>
          <p:nvPr/>
        </p:nvSpPr>
        <p:spPr>
          <a:xfrm>
            <a:off x="8496360" y="3898800"/>
            <a:ext cx="66034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Implementación Práctica</a:t>
            </a:r>
            <a:endParaRPr b="0" lang="en-US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1" name="TextBox 17"/>
          <p:cNvSpPr/>
          <p:nvPr/>
        </p:nvSpPr>
        <p:spPr>
          <a:xfrm>
            <a:off x="1130400" y="6603840"/>
            <a:ext cx="415260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Próxima Evolución</a:t>
            </a:r>
            <a:endParaRPr b="0" lang="en-US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2" name="TextBox 18"/>
          <p:cNvSpPr/>
          <p:nvPr/>
        </p:nvSpPr>
        <p:spPr>
          <a:xfrm>
            <a:off x="6045120" y="6603840"/>
            <a:ext cx="415260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Cloud Híbrido</a:t>
            </a:r>
            <a:endParaRPr b="0" lang="en-US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3" name="TextBox 19"/>
          <p:cNvSpPr/>
          <p:nvPr/>
        </p:nvSpPr>
        <p:spPr>
          <a:xfrm>
            <a:off x="10960200" y="6603840"/>
            <a:ext cx="415260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Automatización</a:t>
            </a:r>
            <a:endParaRPr b="0" lang="en-US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4" name="TextBox 20"/>
          <p:cNvSpPr/>
          <p:nvPr/>
        </p:nvSpPr>
        <p:spPr>
          <a:xfrm>
            <a:off x="1130400" y="2502000"/>
            <a:ext cx="1398240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La virtualización ha revolucionado la infraestructura TI, proporcionando eficiencia, flexibilidad y escalabilidad. Su comprensión es esencial para la evolución hacia tecnologías modernas.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5" name="TextBox 21"/>
          <p:cNvSpPr/>
          <p:nvPr/>
        </p:nvSpPr>
        <p:spPr>
          <a:xfrm>
            <a:off x="1384200" y="4470480"/>
            <a:ext cx="53845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Arquitectura de hipervisores Tipo 1 y Tipo 2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6" name="TextBox 22"/>
          <p:cNvSpPr/>
          <p:nvPr/>
        </p:nvSpPr>
        <p:spPr>
          <a:xfrm>
            <a:off x="1384200" y="5016600"/>
            <a:ext cx="53845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Gestión de recursos y aislamiento de VMs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7" name="TextBox 23"/>
          <p:cNvSpPr/>
          <p:nvPr/>
        </p:nvSpPr>
        <p:spPr>
          <a:xfrm>
            <a:off x="1384200" y="5575320"/>
            <a:ext cx="53845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Tipos de virtualización y sus aplicaciones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8" name="TextBox 24"/>
          <p:cNvSpPr/>
          <p:nvPr/>
        </p:nvSpPr>
        <p:spPr>
          <a:xfrm>
            <a:off x="8750160" y="4470480"/>
            <a:ext cx="63622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Planificación y migración de sistemas físicos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9" name="TextBox 25"/>
          <p:cNvSpPr/>
          <p:nvPr/>
        </p:nvSpPr>
        <p:spPr>
          <a:xfrm>
            <a:off x="8750160" y="5016600"/>
            <a:ext cx="63622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Configuración de entornos Azure Virtual Machines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0" name="TextBox 26"/>
          <p:cNvSpPr/>
          <p:nvPr/>
        </p:nvSpPr>
        <p:spPr>
          <a:xfrm>
            <a:off x="8750160" y="5575320"/>
            <a:ext cx="63622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Monitoreo y optimización continua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1" name="TextBox 27"/>
          <p:cNvSpPr/>
          <p:nvPr/>
        </p:nvSpPr>
        <p:spPr>
          <a:xfrm>
            <a:off x="1130400" y="7149960"/>
            <a:ext cx="4152600" cy="107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Transición hacia contenerización con Docker y orquestación.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2" name="TextBox 28"/>
          <p:cNvSpPr/>
          <p:nvPr/>
        </p:nvSpPr>
        <p:spPr>
          <a:xfrm>
            <a:off x="6045120" y="7149960"/>
            <a:ext cx="4152600" cy="107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Integración de infraestructura on-premises con servicios cloud.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3" name="TextBox 29"/>
          <p:cNvSpPr/>
          <p:nvPr/>
        </p:nvSpPr>
        <p:spPr>
          <a:xfrm>
            <a:off x="10960200" y="7149960"/>
            <a:ext cx="4152600" cy="107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Implementación de IaC y gestión automatizada de infraestructura.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4" name="TextBox 30"/>
          <p:cNvSpPr/>
          <p:nvPr/>
        </p:nvSpPr>
        <p:spPr>
          <a:xfrm>
            <a:off x="1003320" y="452124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5" name="TextBox 31"/>
          <p:cNvSpPr/>
          <p:nvPr/>
        </p:nvSpPr>
        <p:spPr>
          <a:xfrm>
            <a:off x="1003320" y="507996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6" name="TextBox 32"/>
          <p:cNvSpPr/>
          <p:nvPr/>
        </p:nvSpPr>
        <p:spPr>
          <a:xfrm>
            <a:off x="1003320" y="562608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7" name="TextBox 33"/>
          <p:cNvSpPr/>
          <p:nvPr/>
        </p:nvSpPr>
        <p:spPr>
          <a:xfrm>
            <a:off x="8369280" y="452124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8" name="TextBox 34"/>
          <p:cNvSpPr/>
          <p:nvPr/>
        </p:nvSpPr>
        <p:spPr>
          <a:xfrm>
            <a:off x="8369280" y="507996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9" name="TextBox 35"/>
          <p:cNvSpPr/>
          <p:nvPr/>
        </p:nvSpPr>
        <p:spPr>
          <a:xfrm>
            <a:off x="8369280" y="562608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ráfico 6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-13320" y="0"/>
            <a:ext cx="6383520" cy="914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" name="AutoShape 3"/>
          <p:cNvSpPr/>
          <p:nvPr/>
        </p:nvSpPr>
        <p:spPr>
          <a:xfrm>
            <a:off x="6997680" y="1117440"/>
            <a:ext cx="8076960" cy="68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" name="AutoShape 4"/>
          <p:cNvSpPr/>
          <p:nvPr/>
        </p:nvSpPr>
        <p:spPr>
          <a:xfrm>
            <a:off x="6997680" y="1117440"/>
            <a:ext cx="8076960" cy="13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" name="AutoShape 5"/>
          <p:cNvSpPr/>
          <p:nvPr/>
        </p:nvSpPr>
        <p:spPr>
          <a:xfrm>
            <a:off x="6997680" y="2959200"/>
            <a:ext cx="8076960" cy="13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1" name="AutoShape 6"/>
          <p:cNvSpPr/>
          <p:nvPr/>
        </p:nvSpPr>
        <p:spPr>
          <a:xfrm>
            <a:off x="6997680" y="4788000"/>
            <a:ext cx="8076960" cy="13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" name="AutoShape 7"/>
          <p:cNvSpPr/>
          <p:nvPr/>
        </p:nvSpPr>
        <p:spPr>
          <a:xfrm>
            <a:off x="6997680" y="6629400"/>
            <a:ext cx="8076960" cy="13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3" name="Picture 8" descr=""/>
          <p:cNvPicPr/>
          <p:nvPr/>
        </p:nvPicPr>
        <p:blipFill>
          <a:blip r:embed="rId3"/>
          <a:srcRect l="1012" t="0" r="1012" b="0"/>
          <a:stretch/>
        </p:blipFill>
        <p:spPr>
          <a:xfrm>
            <a:off x="14135040" y="190440"/>
            <a:ext cx="1904760" cy="469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" name="TextBox 9"/>
          <p:cNvSpPr/>
          <p:nvPr/>
        </p:nvSpPr>
        <p:spPr>
          <a:xfrm>
            <a:off x="1181160" y="4114800"/>
            <a:ext cx="5181120" cy="90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48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Agenda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TextBox 10"/>
          <p:cNvSpPr/>
          <p:nvPr/>
        </p:nvSpPr>
        <p:spPr>
          <a:xfrm>
            <a:off x="6997680" y="1117440"/>
            <a:ext cx="80769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01. Introducción a Virtualización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" name="TextBox 11"/>
          <p:cNvSpPr/>
          <p:nvPr/>
        </p:nvSpPr>
        <p:spPr>
          <a:xfrm>
            <a:off x="6997680" y="2959200"/>
            <a:ext cx="80769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02. Arquitectura y Componentes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" name="TextBox 12"/>
          <p:cNvSpPr/>
          <p:nvPr/>
        </p:nvSpPr>
        <p:spPr>
          <a:xfrm>
            <a:off x="6997680" y="4788000"/>
            <a:ext cx="80769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03. Tipos de Virtualización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" name="TextBox 13"/>
          <p:cNvSpPr/>
          <p:nvPr/>
        </p:nvSpPr>
        <p:spPr>
          <a:xfrm>
            <a:off x="6997680" y="6629400"/>
            <a:ext cx="80769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04. Ventajas y Limitaciones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14"/>
          <p:cNvSpPr/>
          <p:nvPr/>
        </p:nvSpPr>
        <p:spPr>
          <a:xfrm>
            <a:off x="6997680" y="1739880"/>
            <a:ext cx="807696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Historia, conceptos fundamentales y evolución de la infraestructura tradicional hacia la virtualización.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15"/>
          <p:cNvSpPr/>
          <p:nvPr/>
        </p:nvSpPr>
        <p:spPr>
          <a:xfrm>
            <a:off x="6997680" y="3581280"/>
            <a:ext cx="807696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Hipervisores, máquinas virtuales, tipos y componentes técnicos de la virtualización.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" name="TextBox 16"/>
          <p:cNvSpPr/>
          <p:nvPr/>
        </p:nvSpPr>
        <p:spPr>
          <a:xfrm>
            <a:off x="6997680" y="5423040"/>
            <a:ext cx="807696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Servidores, escritorio, red, almacenamiento y virtualización en la nube.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17"/>
          <p:cNvSpPr/>
          <p:nvPr/>
        </p:nvSpPr>
        <p:spPr>
          <a:xfrm>
            <a:off x="6997680" y="7264440"/>
            <a:ext cx="807696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Beneficios empresariales, desafíos técnicos y comparación con tecnologías modernas.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Marcador de contenido 6" descr=""/>
          <p:cNvPicPr/>
          <p:nvPr/>
        </p:nvPicPr>
        <p:blipFill>
          <a:blip r:embed="rId1"/>
          <a:stretch/>
        </p:blipFill>
        <p:spPr>
          <a:xfrm>
            <a:off x="-7200" y="0"/>
            <a:ext cx="16391520" cy="9144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1" name="Gráfico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4156640" y="415800"/>
            <a:ext cx="1835640" cy="446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2" name="CuadroTexto 6"/>
          <p:cNvSpPr/>
          <p:nvPr/>
        </p:nvSpPr>
        <p:spPr>
          <a:xfrm>
            <a:off x="960480" y="2502000"/>
            <a:ext cx="385812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s-CO" sz="32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Gracias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83" name="vertical"/>
          <p:cNvGrpSpPr/>
          <p:nvPr/>
        </p:nvGrpSpPr>
        <p:grpSpPr>
          <a:xfrm>
            <a:off x="1135080" y="5454360"/>
            <a:ext cx="2666160" cy="2244600"/>
            <a:chOff x="1135080" y="5454360"/>
            <a:chExt cx="2666160" cy="2244600"/>
          </a:xfrm>
        </p:grpSpPr>
        <p:grpSp>
          <p:nvGrpSpPr>
            <p:cNvPr id="484" name="duv-uaf-iaf"/>
            <p:cNvGrpSpPr/>
            <p:nvPr/>
          </p:nvGrpSpPr>
          <p:grpSpPr>
            <a:xfrm>
              <a:off x="2531520" y="5454360"/>
              <a:ext cx="1269720" cy="2244600"/>
              <a:chOff x="2531520" y="5454360"/>
              <a:chExt cx="1269720" cy="2244600"/>
            </a:xfrm>
          </p:grpSpPr>
          <p:sp>
            <p:nvSpPr>
              <p:cNvPr id="485" name="Rectángulo 14"/>
              <p:cNvSpPr/>
              <p:nvPr/>
            </p:nvSpPr>
            <p:spPr>
              <a:xfrm>
                <a:off x="2531880" y="5454360"/>
                <a:ext cx="1269360" cy="2244600"/>
              </a:xfrm>
              <a:prstGeom prst="rect">
                <a:avLst/>
              </a:prstGeom>
              <a:solidFill>
                <a:srgbClr val="b3be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s-CO" sz="1800" strike="noStrike" u="none">
                  <a:solidFill>
                    <a:schemeClr val="lt1"/>
                  </a:solidFill>
                  <a:effectLst/>
                  <a:uFillTx/>
                  <a:latin typeface="Calibri"/>
                </a:endParaRPr>
              </a:p>
            </p:txBody>
          </p:sp>
          <p:sp>
            <p:nvSpPr>
              <p:cNvPr id="486" name="Rectángulo 15"/>
              <p:cNvSpPr/>
              <p:nvPr/>
            </p:nvSpPr>
            <p:spPr>
              <a:xfrm>
                <a:off x="2531880" y="5454360"/>
                <a:ext cx="1269360" cy="1603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s-CO" sz="1800" strike="noStrike" u="none">
                  <a:solidFill>
                    <a:schemeClr val="lt1"/>
                  </a:solidFill>
                  <a:effectLst/>
                  <a:uFillTx/>
                  <a:latin typeface="Calibri"/>
                </a:endParaRPr>
              </a:p>
            </p:txBody>
          </p:sp>
          <p:pic>
            <p:nvPicPr>
              <p:cNvPr id="487" name="Imagen 16" descr=""/>
              <p:cNvPicPr/>
              <p:nvPr/>
            </p:nvPicPr>
            <p:blipFill>
              <a:blip r:embed="rId4"/>
              <a:stretch/>
            </p:blipFill>
            <p:spPr>
              <a:xfrm>
                <a:off x="2784600" y="5594400"/>
                <a:ext cx="763560" cy="25956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pic>
            <p:nvPicPr>
              <p:cNvPr id="488" name="Imagen 17" descr=""/>
              <p:cNvPicPr/>
              <p:nvPr/>
            </p:nvPicPr>
            <p:blipFill>
              <a:blip r:embed="rId5"/>
              <a:stretch/>
            </p:blipFill>
            <p:spPr>
              <a:xfrm>
                <a:off x="2800800" y="6001920"/>
                <a:ext cx="731160" cy="34200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pic>
            <p:nvPicPr>
              <p:cNvPr id="489" name="Imagen 18" descr=""/>
              <p:cNvPicPr/>
              <p:nvPr/>
            </p:nvPicPr>
            <p:blipFill>
              <a:blip r:embed="rId6"/>
              <a:stretch/>
            </p:blipFill>
            <p:spPr>
              <a:xfrm>
                <a:off x="2780280" y="6490800"/>
                <a:ext cx="771840" cy="46836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sp>
            <p:nvSpPr>
              <p:cNvPr id="490" name="CuadroTexto 19"/>
              <p:cNvSpPr/>
              <p:nvPr/>
            </p:nvSpPr>
            <p:spPr>
              <a:xfrm>
                <a:off x="2550240" y="7153920"/>
                <a:ext cx="1231920" cy="2728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 defTabSz="457200">
                  <a:lnSpc>
                    <a:spcPct val="100000"/>
                  </a:lnSpc>
                </a:pPr>
                <a:r>
                  <a:rPr b="1" lang="es-CO" sz="400" strike="noStrike" u="none">
                    <a:solidFill>
                      <a:srgbClr val="00356e"/>
                    </a:solidFill>
                    <a:effectLst/>
                    <a:uFillTx/>
                    <a:latin typeface="Calibri"/>
                  </a:rPr>
                  <a:t>ISO 27001:2022</a:t>
                </a: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 defTabSz="457200">
                  <a:lnSpc>
                    <a:spcPct val="100000"/>
                  </a:lnSpc>
                </a:pPr>
                <a:r>
                  <a:rPr b="0" lang="es-CO" sz="400" strike="noStrike" u="none">
                    <a:solidFill>
                      <a:schemeClr val="dk1"/>
                    </a:solidFill>
                    <a:effectLst/>
                    <a:uFillTx/>
                    <a:latin typeface="Calibri"/>
                  </a:rPr>
                  <a:t>PRC/DUV-COL/IS3164</a:t>
                </a: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 defTabSz="457200">
                  <a:lnSpc>
                    <a:spcPct val="100000"/>
                  </a:lnSpc>
                </a:pPr>
                <a:r>
                  <a:rPr b="0" lang="es-CO" sz="400" strike="noStrike" u="none">
                    <a:solidFill>
                      <a:schemeClr val="dk1"/>
                    </a:solidFill>
                    <a:effectLst/>
                    <a:uFillTx/>
                    <a:latin typeface="Calibri"/>
                  </a:rPr>
                  <a:t>CAB/DUV-COL/IS3165</a:t>
                </a: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491" name="Conector recto 20"/>
              <p:cNvCxnSpPr/>
              <p:nvPr/>
            </p:nvCxnSpPr>
            <p:spPr>
              <a:xfrm>
                <a:off x="2531520" y="7058880"/>
                <a:ext cx="1270080" cy="360"/>
              </a:xfrm>
              <a:prstGeom prst="straightConnector1">
                <a:avLst/>
              </a:prstGeom>
              <a:ln>
                <a:solidFill>
                  <a:srgbClr val="000000">
                    <a:lumMod val="65000"/>
                    <a:lumOff val="35000"/>
                  </a:srgbClr>
                </a:solidFill>
              </a:ln>
            </p:spPr>
          </p:cxnSp>
        </p:grpSp>
        <p:grpSp>
          <p:nvGrpSpPr>
            <p:cNvPr id="492" name="future builders"/>
            <p:cNvGrpSpPr/>
            <p:nvPr/>
          </p:nvGrpSpPr>
          <p:grpSpPr>
            <a:xfrm>
              <a:off x="1135080" y="5454360"/>
              <a:ext cx="1248120" cy="2244600"/>
              <a:chOff x="1135080" y="5454360"/>
              <a:chExt cx="1248120" cy="2244600"/>
            </a:xfrm>
          </p:grpSpPr>
          <p:sp>
            <p:nvSpPr>
              <p:cNvPr id="493" name="Rectángulo 10"/>
              <p:cNvSpPr/>
              <p:nvPr/>
            </p:nvSpPr>
            <p:spPr>
              <a:xfrm>
                <a:off x="1135080" y="5454360"/>
                <a:ext cx="1246680" cy="2244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s-CO" sz="1800" strike="noStrike" u="none">
                  <a:solidFill>
                    <a:schemeClr val="lt1"/>
                  </a:solidFill>
                  <a:effectLst/>
                  <a:uFillTx/>
                  <a:latin typeface="Calibri"/>
                </a:endParaRPr>
              </a:p>
            </p:txBody>
          </p:sp>
          <p:pic>
            <p:nvPicPr>
              <p:cNvPr id="494" name="Imagen 11" descr=""/>
              <p:cNvPicPr/>
              <p:nvPr/>
            </p:nvPicPr>
            <p:blipFill>
              <a:blip r:embed="rId7"/>
              <a:stretch/>
            </p:blipFill>
            <p:spPr>
              <a:xfrm>
                <a:off x="1136520" y="5462640"/>
                <a:ext cx="1246680" cy="174312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sp>
            <p:nvSpPr>
              <p:cNvPr id="495" name="Rectángulo 12"/>
              <p:cNvSpPr/>
              <p:nvPr/>
            </p:nvSpPr>
            <p:spPr>
              <a:xfrm>
                <a:off x="1220760" y="6526800"/>
                <a:ext cx="1067040" cy="1037160"/>
              </a:xfrm>
              <a:prstGeom prst="rect">
                <a:avLst/>
              </a:prstGeom>
              <a:solidFill>
                <a:srgbClr val="b1b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s-CO" sz="1800" strike="noStrike" u="none">
                  <a:solidFill>
                    <a:schemeClr val="lt1"/>
                  </a:solidFill>
                  <a:effectLst/>
                  <a:uFillTx/>
                  <a:latin typeface="Calibri"/>
                </a:endParaRPr>
              </a:p>
            </p:txBody>
          </p:sp>
          <p:sp>
            <p:nvSpPr>
              <p:cNvPr id="496" name="CuadroTexto 13"/>
              <p:cNvSpPr/>
              <p:nvPr/>
            </p:nvSpPr>
            <p:spPr>
              <a:xfrm>
                <a:off x="1231920" y="6526800"/>
                <a:ext cx="1054800" cy="516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 defTabSz="457200">
                  <a:lnSpc>
                    <a:spcPct val="100000"/>
                  </a:lnSpc>
                </a:pPr>
                <a:r>
                  <a:rPr b="1" lang="es-CO" sz="400" strike="noStrike" u="none">
                    <a:solidFill>
                      <a:srgbClr val="00356e"/>
                    </a:solidFill>
                    <a:effectLst/>
                    <a:uFillTx/>
                    <a:latin typeface="Calibri"/>
                  </a:rPr>
                  <a:t>ISO 9001:2015</a:t>
                </a: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 defTabSz="457200">
                  <a:lnSpc>
                    <a:spcPct val="100000"/>
                  </a:lnSpc>
                </a:pPr>
                <a:r>
                  <a:rPr b="0" lang="es-CO" sz="400" strike="noStrike" u="none">
                    <a:solidFill>
                      <a:schemeClr val="dk1"/>
                    </a:solidFill>
                    <a:effectLst/>
                    <a:uFillTx/>
                    <a:latin typeface="Calibri"/>
                  </a:rPr>
                  <a:t>MSC-57124103</a:t>
                </a: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 defTabSz="457200">
                  <a:lnSpc>
                    <a:spcPct val="100000"/>
                  </a:lnSpc>
                </a:pPr>
                <a:r>
                  <a:rPr b="0" lang="es-CO" sz="400" strike="noStrike" u="none">
                    <a:solidFill>
                      <a:schemeClr val="dk1"/>
                    </a:solidFill>
                    <a:effectLst/>
                    <a:uFillTx/>
                    <a:latin typeface="Calibri"/>
                  </a:rPr>
                  <a:t>MSC-57124103-1</a:t>
                </a: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 defTabSz="457200">
                  <a:lnSpc>
                    <a:spcPct val="100000"/>
                  </a:lnSpc>
                </a:pP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 defTabSz="457200">
                  <a:lnSpc>
                    <a:spcPts val="0"/>
                  </a:lnSpc>
                </a:pP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 defTabSz="457200">
                  <a:lnSpc>
                    <a:spcPct val="100000"/>
                  </a:lnSpc>
                </a:pPr>
                <a:r>
                  <a:rPr b="1" lang="es-CO" sz="400" strike="noStrike" u="none">
                    <a:solidFill>
                      <a:srgbClr val="00356e"/>
                    </a:solidFill>
                    <a:effectLst/>
                    <a:uFillTx/>
                    <a:latin typeface="Calibri"/>
                  </a:rPr>
                  <a:t>ISO 27032:2023</a:t>
                </a: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 defTabSz="457200">
                  <a:lnSpc>
                    <a:spcPct val="100000"/>
                  </a:lnSpc>
                </a:pPr>
                <a:r>
                  <a:rPr b="0" lang="es-CO" sz="400" strike="noStrike" u="none">
                    <a:solidFill>
                      <a:schemeClr val="dk1"/>
                    </a:solidFill>
                    <a:effectLst/>
                    <a:uFillTx/>
                    <a:latin typeface="Calibri"/>
                  </a:rPr>
                  <a:t>MSC-571924002</a:t>
                </a: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  <a:p>
                <a:pPr algn="ctr" defTabSz="457200">
                  <a:lnSpc>
                    <a:spcPct val="100000"/>
                  </a:lnSpc>
                </a:pPr>
                <a:r>
                  <a:rPr b="0" lang="es-CO" sz="400" strike="noStrike" u="none">
                    <a:solidFill>
                      <a:schemeClr val="dk1"/>
                    </a:solidFill>
                    <a:effectLst/>
                    <a:uFillTx/>
                    <a:latin typeface="Calibri"/>
                  </a:rPr>
                  <a:t>MSC-571924002-1</a:t>
                </a:r>
                <a:endParaRPr b="0" lang="en-US" sz="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pic>
        <p:nvPicPr>
          <p:cNvPr id="497" name="Imagen 22" descr=""/>
          <p:cNvPicPr/>
          <p:nvPr/>
        </p:nvPicPr>
        <p:blipFill>
          <a:blip r:embed="rId8"/>
          <a:stretch/>
        </p:blipFill>
        <p:spPr>
          <a:xfrm>
            <a:off x="1101600" y="3566880"/>
            <a:ext cx="4903200" cy="1512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8" name="Imagen 26" descr=""/>
          <p:cNvPicPr/>
          <p:nvPr/>
        </p:nvPicPr>
        <p:blipFill>
          <a:blip r:embed="rId9"/>
          <a:stretch/>
        </p:blipFill>
        <p:spPr>
          <a:xfrm>
            <a:off x="478080" y="8446320"/>
            <a:ext cx="6507000" cy="3006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99" name="Conector recto 28"/>
          <p:cNvCxnSpPr/>
          <p:nvPr/>
        </p:nvCxnSpPr>
        <p:spPr>
          <a:xfrm>
            <a:off x="7370280" y="8490960"/>
            <a:ext cx="9546480" cy="360"/>
          </a:xfrm>
          <a:prstGeom prst="straightConnector1">
            <a:avLst/>
          </a:prstGeom>
          <a:ln w="19050">
            <a:solidFill>
              <a:srgbClr val="6dfd8c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utoShape 2"/>
          <p:cNvSpPr/>
          <p:nvPr/>
        </p:nvSpPr>
        <p:spPr>
          <a:xfrm>
            <a:off x="0" y="0"/>
            <a:ext cx="16255800" cy="9143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AutoShape 3"/>
          <p:cNvSpPr/>
          <p:nvPr/>
        </p:nvSpPr>
        <p:spPr>
          <a:xfrm>
            <a:off x="1181160" y="1663560"/>
            <a:ext cx="8076960" cy="252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5" name="AutoShape 4"/>
          <p:cNvSpPr/>
          <p:nvPr/>
        </p:nvSpPr>
        <p:spPr>
          <a:xfrm>
            <a:off x="1181160" y="1663560"/>
            <a:ext cx="8076960" cy="252684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AutoShape 5"/>
          <p:cNvSpPr/>
          <p:nvPr/>
        </p:nvSpPr>
        <p:spPr>
          <a:xfrm>
            <a:off x="1181160" y="4394160"/>
            <a:ext cx="8076960" cy="37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" name="AutoShape 6"/>
          <p:cNvSpPr/>
          <p:nvPr/>
        </p:nvSpPr>
        <p:spPr>
          <a:xfrm>
            <a:off x="1181160" y="4394160"/>
            <a:ext cx="3911400" cy="379692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AutoShape 7"/>
          <p:cNvSpPr/>
          <p:nvPr/>
        </p:nvSpPr>
        <p:spPr>
          <a:xfrm>
            <a:off x="1447920" y="4635360"/>
            <a:ext cx="711000" cy="711000"/>
          </a:xfrm>
          <a:prstGeom prst="roundRect">
            <a:avLst>
              <a:gd name="adj" fmla="val 50000"/>
            </a:avLst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9" name="AutoShape 8"/>
          <p:cNvSpPr/>
          <p:nvPr/>
        </p:nvSpPr>
        <p:spPr>
          <a:xfrm>
            <a:off x="5346720" y="4394160"/>
            <a:ext cx="3911400" cy="379692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AutoShape 9"/>
          <p:cNvSpPr/>
          <p:nvPr/>
        </p:nvSpPr>
        <p:spPr>
          <a:xfrm>
            <a:off x="5613480" y="4635360"/>
            <a:ext cx="711000" cy="711000"/>
          </a:xfrm>
          <a:prstGeom prst="roundRect">
            <a:avLst>
              <a:gd name="adj" fmla="val 50000"/>
            </a:avLst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1" name="Picture 10" descr=""/>
          <p:cNvPicPr/>
          <p:nvPr/>
        </p:nvPicPr>
        <p:blipFill>
          <a:blip r:embed="rId1"/>
          <a:srcRect l="0" t="8003" r="0" b="8003"/>
          <a:stretch/>
        </p:blipFill>
        <p:spPr>
          <a:xfrm>
            <a:off x="9893160" y="2222640"/>
            <a:ext cx="5181120" cy="264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" name="Picture 11" descr=""/>
          <p:cNvPicPr/>
          <p:nvPr/>
        </p:nvPicPr>
        <p:blipFill>
          <a:blip r:embed="rId2"/>
          <a:srcRect l="0" t="17001" r="0" b="17001"/>
          <a:stretch/>
        </p:blipFill>
        <p:spPr>
          <a:xfrm>
            <a:off x="9893160" y="4991040"/>
            <a:ext cx="5181120" cy="264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Picture 12" descr=""/>
          <p:cNvPicPr/>
          <p:nvPr/>
        </p:nvPicPr>
        <p:blipFill>
          <a:blip r:embed="rId3"/>
          <a:srcRect l="0" t="3030" r="0" b="3030"/>
          <a:stretch/>
        </p:blipFill>
        <p:spPr>
          <a:xfrm>
            <a:off x="14135040" y="190440"/>
            <a:ext cx="1904760" cy="444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TextBox 13"/>
          <p:cNvSpPr/>
          <p:nvPr/>
        </p:nvSpPr>
        <p:spPr>
          <a:xfrm>
            <a:off x="876240" y="660240"/>
            <a:ext cx="1449036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7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¿Qué es la Virtualización?</a:t>
            </a:r>
            <a:endParaRPr b="0" lang="en-US" sz="3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" name="TextBox 14"/>
          <p:cNvSpPr/>
          <p:nvPr/>
        </p:nvSpPr>
        <p:spPr>
          <a:xfrm>
            <a:off x="1434960" y="1905120"/>
            <a:ext cx="756900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Concepto Fundamental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" name="TextBox 15"/>
          <p:cNvSpPr/>
          <p:nvPr/>
        </p:nvSpPr>
        <p:spPr>
          <a:xfrm>
            <a:off x="1434960" y="5600880"/>
            <a:ext cx="340308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Recursos Compartidos</a:t>
            </a:r>
            <a:endParaRPr b="0" lang="en-US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7" name="TextBox 16"/>
          <p:cNvSpPr/>
          <p:nvPr/>
        </p:nvSpPr>
        <p:spPr>
          <a:xfrm>
            <a:off x="5600880" y="5600880"/>
            <a:ext cx="34030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3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Aislamiento Total</a:t>
            </a:r>
            <a:endParaRPr b="0" lang="en-US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8" name="TextBox 17"/>
          <p:cNvSpPr/>
          <p:nvPr/>
        </p:nvSpPr>
        <p:spPr>
          <a:xfrm>
            <a:off x="1434960" y="2514600"/>
            <a:ext cx="7569000" cy="14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La virtualización es una tecnología que permite crear múltiples entornos virtuales simulados desde una sola máquina física, optimizando el uso de recursos y mejorando la eficiencia operacional.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" name="TextBox 18"/>
          <p:cNvSpPr/>
          <p:nvPr/>
        </p:nvSpPr>
        <p:spPr>
          <a:xfrm>
            <a:off x="1434960" y="6515280"/>
            <a:ext cx="3403080" cy="14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Múltiples sistemas operativos comparten el mismo hardware físico de manera aislada y segura.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Box 19"/>
          <p:cNvSpPr/>
          <p:nvPr/>
        </p:nvSpPr>
        <p:spPr>
          <a:xfrm>
            <a:off x="5600880" y="6159600"/>
            <a:ext cx="3403080" cy="180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Cada máquina virtual funciona independientemente sin interferir con otras en el mismo host.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1" name="Picture 20" descr=""/>
          <p:cNvPicPr/>
          <p:nvPr/>
        </p:nvPicPr>
        <p:blipFill>
          <a:blip r:embed="rId4"/>
          <a:srcRect l="0" t="2996" r="0" b="2996"/>
          <a:stretch/>
        </p:blipFill>
        <p:spPr>
          <a:xfrm>
            <a:off x="1689120" y="4876920"/>
            <a:ext cx="240840" cy="228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" name="Picture 21" descr=""/>
          <p:cNvPicPr/>
          <p:nvPr/>
        </p:nvPicPr>
        <p:blipFill>
          <a:blip r:embed="rId5"/>
          <a:srcRect l="0" t="2996" r="0" b="2996"/>
          <a:stretch/>
        </p:blipFill>
        <p:spPr>
          <a:xfrm>
            <a:off x="5854680" y="4876920"/>
            <a:ext cx="240840" cy="228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n 8" descr=""/>
          <p:cNvPicPr/>
          <p:nvPr/>
        </p:nvPicPr>
        <p:blipFill>
          <a:blip r:embed="rId1"/>
          <a:stretch/>
        </p:blipFill>
        <p:spPr>
          <a:xfrm>
            <a:off x="5025240" y="1181160"/>
            <a:ext cx="9147960" cy="5145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AutoShape 3"/>
          <p:cNvSpPr/>
          <p:nvPr/>
        </p:nvSpPr>
        <p:spPr>
          <a:xfrm>
            <a:off x="876240" y="2235240"/>
            <a:ext cx="14490360" cy="57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AutoShape 4"/>
          <p:cNvSpPr/>
          <p:nvPr/>
        </p:nvSpPr>
        <p:spPr>
          <a:xfrm>
            <a:off x="8102520" y="2235240"/>
            <a:ext cx="12240" cy="5714640"/>
          </a:xfrm>
          <a:prstGeom prst="roundRect">
            <a:avLst>
              <a:gd name="adj" fmla="val 50000"/>
            </a:avLst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" name="AutoShape 5"/>
          <p:cNvSpPr/>
          <p:nvPr/>
        </p:nvSpPr>
        <p:spPr>
          <a:xfrm>
            <a:off x="876240" y="2235240"/>
            <a:ext cx="7238520" cy="218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" name="AutoShape 6"/>
          <p:cNvSpPr/>
          <p:nvPr/>
        </p:nvSpPr>
        <p:spPr>
          <a:xfrm>
            <a:off x="7835760" y="2235240"/>
            <a:ext cx="558360" cy="55836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AutoShape 7"/>
          <p:cNvSpPr/>
          <p:nvPr/>
        </p:nvSpPr>
        <p:spPr>
          <a:xfrm>
            <a:off x="7112160" y="2502000"/>
            <a:ext cx="748800" cy="1224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2400" bIns="-324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" name="AutoShape 8"/>
          <p:cNvSpPr/>
          <p:nvPr/>
        </p:nvSpPr>
        <p:spPr>
          <a:xfrm>
            <a:off x="8115480" y="3746520"/>
            <a:ext cx="7238520" cy="18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" name="AutoShape 9"/>
          <p:cNvSpPr/>
          <p:nvPr/>
        </p:nvSpPr>
        <p:spPr>
          <a:xfrm>
            <a:off x="7835760" y="3746520"/>
            <a:ext cx="558360" cy="55836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AutoShape 10"/>
          <p:cNvSpPr/>
          <p:nvPr/>
        </p:nvSpPr>
        <p:spPr>
          <a:xfrm>
            <a:off x="8381880" y="4013280"/>
            <a:ext cx="748800" cy="1224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2400" bIns="-324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" name="AutoShape 11"/>
          <p:cNvSpPr/>
          <p:nvPr/>
        </p:nvSpPr>
        <p:spPr>
          <a:xfrm>
            <a:off x="876240" y="4927680"/>
            <a:ext cx="7238520" cy="18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" name="AutoShape 12"/>
          <p:cNvSpPr/>
          <p:nvPr/>
        </p:nvSpPr>
        <p:spPr>
          <a:xfrm>
            <a:off x="7835760" y="4927680"/>
            <a:ext cx="558360" cy="55836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AutoShape 13"/>
          <p:cNvSpPr/>
          <p:nvPr/>
        </p:nvSpPr>
        <p:spPr>
          <a:xfrm>
            <a:off x="7112160" y="5194440"/>
            <a:ext cx="748800" cy="1224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2400" bIns="-324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" name="AutoShape 14"/>
          <p:cNvSpPr/>
          <p:nvPr/>
        </p:nvSpPr>
        <p:spPr>
          <a:xfrm>
            <a:off x="8115480" y="6108840"/>
            <a:ext cx="7238520" cy="18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" name="AutoShape 15"/>
          <p:cNvSpPr/>
          <p:nvPr/>
        </p:nvSpPr>
        <p:spPr>
          <a:xfrm>
            <a:off x="7835760" y="6108840"/>
            <a:ext cx="558360" cy="55836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AutoShape 16"/>
          <p:cNvSpPr/>
          <p:nvPr/>
        </p:nvSpPr>
        <p:spPr>
          <a:xfrm>
            <a:off x="8381880" y="6375240"/>
            <a:ext cx="748800" cy="1224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2400" bIns="-324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8" name="Picture 17" descr=""/>
          <p:cNvPicPr/>
          <p:nvPr/>
        </p:nvPicPr>
        <p:blipFill>
          <a:blip r:embed="rId2"/>
          <a:srcRect l="1012" t="0" r="1012" b="0"/>
          <a:stretch/>
        </p:blipFill>
        <p:spPr>
          <a:xfrm>
            <a:off x="14135040" y="190440"/>
            <a:ext cx="1904760" cy="469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9" name="TextBox 18"/>
          <p:cNvSpPr/>
          <p:nvPr/>
        </p:nvSpPr>
        <p:spPr>
          <a:xfrm>
            <a:off x="876240" y="1181160"/>
            <a:ext cx="1449036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Evolución de la Infraestructura de Servidores</a:t>
            </a:r>
            <a:endParaRPr b="0" lang="en-US" sz="3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" name="TextBox 19"/>
          <p:cNvSpPr/>
          <p:nvPr/>
        </p:nvSpPr>
        <p:spPr>
          <a:xfrm>
            <a:off x="876240" y="2324160"/>
            <a:ext cx="598140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Servidores Físicos Dedicados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" name="TextBox 20"/>
          <p:cNvSpPr/>
          <p:nvPr/>
        </p:nvSpPr>
        <p:spPr>
          <a:xfrm>
            <a:off x="9385200" y="3835440"/>
            <a:ext cx="598140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Virtualización Tradicional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Box 21"/>
          <p:cNvSpPr/>
          <p:nvPr/>
        </p:nvSpPr>
        <p:spPr>
          <a:xfrm>
            <a:off x="876240" y="5016600"/>
            <a:ext cx="598140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Contenerización Docker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Box 22"/>
          <p:cNvSpPr/>
          <p:nvPr/>
        </p:nvSpPr>
        <p:spPr>
          <a:xfrm>
            <a:off x="9385200" y="6184800"/>
            <a:ext cx="598140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Orquestación Kubernetes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" name="TextBox 23"/>
          <p:cNvSpPr/>
          <p:nvPr/>
        </p:nvSpPr>
        <p:spPr>
          <a:xfrm>
            <a:off x="876240" y="2959200"/>
            <a:ext cx="5981400" cy="11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Cada aplicación requería un servidor físico completo, generando altos costos, desperdicio de recursos y dificultades de escalamiento.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" name="TextBox 24"/>
          <p:cNvSpPr/>
          <p:nvPr/>
        </p:nvSpPr>
        <p:spPr>
          <a:xfrm>
            <a:off x="9385200" y="4470480"/>
            <a:ext cx="5981400" cy="11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Introducción de hipervisores para compartir recursos de hardware entre múltiples máquinas virtuales, mejorando la eficiencia.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" name="TextBox 25"/>
          <p:cNvSpPr/>
          <p:nvPr/>
        </p:nvSpPr>
        <p:spPr>
          <a:xfrm>
            <a:off x="876240" y="5638680"/>
            <a:ext cx="5981400" cy="11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Tecnología más liviana que comparte el kernel del sistema operativo, reduciendo overhead y mejorando portabilidad.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Box 26"/>
          <p:cNvSpPr/>
          <p:nvPr/>
        </p:nvSpPr>
        <p:spPr>
          <a:xfrm>
            <a:off x="9385200" y="6819840"/>
            <a:ext cx="5981400" cy="11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Gestión automatizada de contenedores a escala empresarial, proporcionando alta disponibilidad y escalabilidad automática.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8" name="Picture 27" descr=""/>
          <p:cNvPicPr/>
          <p:nvPr/>
        </p:nvPicPr>
        <p:blipFill>
          <a:blip r:embed="rId3"/>
          <a:stretch/>
        </p:blipFill>
        <p:spPr>
          <a:xfrm>
            <a:off x="8001000" y="2387520"/>
            <a:ext cx="240840" cy="240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9" name="Picture 28" descr=""/>
          <p:cNvPicPr/>
          <p:nvPr/>
        </p:nvPicPr>
        <p:blipFill>
          <a:blip r:embed="rId4"/>
          <a:srcRect l="0" t="7002" r="0" b="7002"/>
          <a:stretch/>
        </p:blipFill>
        <p:spPr>
          <a:xfrm>
            <a:off x="7975440" y="3911760"/>
            <a:ext cx="279000" cy="240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0" name="Picture 29" descr=""/>
          <p:cNvPicPr/>
          <p:nvPr/>
        </p:nvPicPr>
        <p:blipFill>
          <a:blip r:embed="rId5"/>
          <a:stretch/>
        </p:blipFill>
        <p:spPr>
          <a:xfrm>
            <a:off x="8001000" y="5079960"/>
            <a:ext cx="240840" cy="240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1" name="Picture 30" descr=""/>
          <p:cNvPicPr/>
          <p:nvPr/>
        </p:nvPicPr>
        <p:blipFill>
          <a:blip r:embed="rId6"/>
          <a:stretch/>
        </p:blipFill>
        <p:spPr>
          <a:xfrm>
            <a:off x="8001000" y="6261120"/>
            <a:ext cx="240840" cy="240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AutoShape 2"/>
          <p:cNvSpPr/>
          <p:nvPr/>
        </p:nvSpPr>
        <p:spPr>
          <a:xfrm>
            <a:off x="0" y="0"/>
            <a:ext cx="16255800" cy="9143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AutoShape 3"/>
          <p:cNvSpPr/>
          <p:nvPr/>
        </p:nvSpPr>
        <p:spPr>
          <a:xfrm>
            <a:off x="876240" y="2019240"/>
            <a:ext cx="14490360" cy="61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" name="AutoShape 4"/>
          <p:cNvSpPr/>
          <p:nvPr/>
        </p:nvSpPr>
        <p:spPr>
          <a:xfrm>
            <a:off x="876240" y="2019240"/>
            <a:ext cx="1449036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" name="AutoShape 5"/>
          <p:cNvSpPr/>
          <p:nvPr/>
        </p:nvSpPr>
        <p:spPr>
          <a:xfrm>
            <a:off x="876240" y="2019240"/>
            <a:ext cx="2412720" cy="182844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AutoShape 6"/>
          <p:cNvSpPr/>
          <p:nvPr/>
        </p:nvSpPr>
        <p:spPr>
          <a:xfrm>
            <a:off x="3416400" y="3860640"/>
            <a:ext cx="11823480" cy="1224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2400" bIns="-324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" name="AutoShape 7"/>
          <p:cNvSpPr/>
          <p:nvPr/>
        </p:nvSpPr>
        <p:spPr>
          <a:xfrm>
            <a:off x="876240" y="3987720"/>
            <a:ext cx="1449036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8" name="AutoShape 8"/>
          <p:cNvSpPr/>
          <p:nvPr/>
        </p:nvSpPr>
        <p:spPr>
          <a:xfrm>
            <a:off x="876240" y="3987720"/>
            <a:ext cx="4825800" cy="182844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AutoShape 9"/>
          <p:cNvSpPr/>
          <p:nvPr/>
        </p:nvSpPr>
        <p:spPr>
          <a:xfrm>
            <a:off x="5829480" y="5816520"/>
            <a:ext cx="9397800" cy="1224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2400" bIns="-324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0" name="AutoShape 10"/>
          <p:cNvSpPr/>
          <p:nvPr/>
        </p:nvSpPr>
        <p:spPr>
          <a:xfrm>
            <a:off x="876240" y="5956200"/>
            <a:ext cx="14490360" cy="22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1" name="AutoShape 11"/>
          <p:cNvSpPr/>
          <p:nvPr/>
        </p:nvSpPr>
        <p:spPr>
          <a:xfrm>
            <a:off x="876240" y="5956200"/>
            <a:ext cx="7238520" cy="220932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AutoShape 12"/>
          <p:cNvSpPr/>
          <p:nvPr/>
        </p:nvSpPr>
        <p:spPr>
          <a:xfrm>
            <a:off x="8242200" y="8166240"/>
            <a:ext cx="6984720" cy="12240"/>
          </a:xfrm>
          <a:prstGeom prst="rect">
            <a:avLst/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2400" bIns="-324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3" name="Picture 13" descr=""/>
          <p:cNvPicPr/>
          <p:nvPr/>
        </p:nvPicPr>
        <p:blipFill>
          <a:blip r:embed="rId1"/>
          <a:srcRect l="1012" t="0" r="1012" b="0"/>
          <a:stretch/>
        </p:blipFill>
        <p:spPr>
          <a:xfrm>
            <a:off x="14135040" y="190440"/>
            <a:ext cx="1904760" cy="469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" name="TextBox 14"/>
          <p:cNvSpPr/>
          <p:nvPr/>
        </p:nvSpPr>
        <p:spPr>
          <a:xfrm>
            <a:off x="876240" y="965160"/>
            <a:ext cx="1449036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Componentes de la Arquitectura</a:t>
            </a:r>
            <a:endParaRPr b="0" lang="en-US" sz="3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" name="TextBox 15"/>
          <p:cNvSpPr/>
          <p:nvPr/>
        </p:nvSpPr>
        <p:spPr>
          <a:xfrm>
            <a:off x="2019240" y="2755800"/>
            <a:ext cx="30456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1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6" name="TextBox 16"/>
          <p:cNvSpPr/>
          <p:nvPr/>
        </p:nvSpPr>
        <p:spPr>
          <a:xfrm>
            <a:off x="3543480" y="2273400"/>
            <a:ext cx="1156932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Hardware Físico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7" name="TextBox 17"/>
          <p:cNvSpPr/>
          <p:nvPr/>
        </p:nvSpPr>
        <p:spPr>
          <a:xfrm>
            <a:off x="3200400" y="4711680"/>
            <a:ext cx="30456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2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8" name="TextBox 18"/>
          <p:cNvSpPr/>
          <p:nvPr/>
        </p:nvSpPr>
        <p:spPr>
          <a:xfrm>
            <a:off x="5956200" y="4241880"/>
            <a:ext cx="915624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Capa Hipervisor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9" name="TextBox 19"/>
          <p:cNvSpPr/>
          <p:nvPr/>
        </p:nvSpPr>
        <p:spPr>
          <a:xfrm>
            <a:off x="4406760" y="6870600"/>
            <a:ext cx="30456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3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0" name="TextBox 20"/>
          <p:cNvSpPr/>
          <p:nvPr/>
        </p:nvSpPr>
        <p:spPr>
          <a:xfrm>
            <a:off x="8369280" y="6197760"/>
            <a:ext cx="673056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Máquinas Virtuales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1" name="TextBox 21"/>
          <p:cNvSpPr/>
          <p:nvPr/>
        </p:nvSpPr>
        <p:spPr>
          <a:xfrm>
            <a:off x="3543480" y="2857680"/>
            <a:ext cx="1156932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Servidores con CPU, memoria RAM, almacenamiento y componentes de red que proporcionan los recursos base.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2" name="TextBox 22"/>
          <p:cNvSpPr/>
          <p:nvPr/>
        </p:nvSpPr>
        <p:spPr>
          <a:xfrm>
            <a:off x="5956200" y="4813200"/>
            <a:ext cx="915624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Software que gestiona y distribuye los recursos físicos entre las múltiples máquinas virtuales de manera eficiente.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3" name="TextBox 23"/>
          <p:cNvSpPr/>
          <p:nvPr/>
        </p:nvSpPr>
        <p:spPr>
          <a:xfrm>
            <a:off x="8369280" y="6781680"/>
            <a:ext cx="6730560" cy="11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Entornos virtualizados con sistemas operativos guest independientes que ejecutan aplicaciones y servicios específicos.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Marcador de contenido 4" descr=""/>
          <p:cNvPicPr/>
          <p:nvPr/>
        </p:nvPicPr>
        <p:blipFill>
          <a:blip r:embed="rId1"/>
          <a:stretch/>
        </p:blipFill>
        <p:spPr>
          <a:xfrm>
            <a:off x="0" y="-8640"/>
            <a:ext cx="16271640" cy="9152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5" name="AutoShape 3"/>
          <p:cNvSpPr/>
          <p:nvPr/>
        </p:nvSpPr>
        <p:spPr>
          <a:xfrm>
            <a:off x="876240" y="4381560"/>
            <a:ext cx="14490360" cy="246348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6" name="AutoShape 4"/>
          <p:cNvSpPr/>
          <p:nvPr/>
        </p:nvSpPr>
        <p:spPr>
          <a:xfrm>
            <a:off x="888840" y="4394160"/>
            <a:ext cx="2196720" cy="558360"/>
          </a:xfrm>
          <a:prstGeom prst="rect">
            <a:avLst/>
          </a:prstGeom>
          <a:solidFill>
            <a:srgbClr val="c9d4c8"/>
          </a:solidFill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AutoShape 5"/>
          <p:cNvSpPr/>
          <p:nvPr/>
        </p:nvSpPr>
        <p:spPr>
          <a:xfrm>
            <a:off x="3098880" y="4394160"/>
            <a:ext cx="4495320" cy="558360"/>
          </a:xfrm>
          <a:prstGeom prst="rect">
            <a:avLst/>
          </a:prstGeom>
          <a:solidFill>
            <a:srgbClr val="c9d4c8"/>
          </a:solidFill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AutoShape 6"/>
          <p:cNvSpPr/>
          <p:nvPr/>
        </p:nvSpPr>
        <p:spPr>
          <a:xfrm>
            <a:off x="7607160" y="4394160"/>
            <a:ext cx="3555720" cy="558360"/>
          </a:xfrm>
          <a:prstGeom prst="rect">
            <a:avLst/>
          </a:prstGeom>
          <a:solidFill>
            <a:srgbClr val="c9d4c8"/>
          </a:solidFill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AutoShape 7"/>
          <p:cNvSpPr/>
          <p:nvPr/>
        </p:nvSpPr>
        <p:spPr>
          <a:xfrm>
            <a:off x="11163240" y="4394160"/>
            <a:ext cx="2336400" cy="558360"/>
          </a:xfrm>
          <a:prstGeom prst="rect">
            <a:avLst/>
          </a:prstGeom>
          <a:solidFill>
            <a:srgbClr val="c9d4c8"/>
          </a:solidFill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AutoShape 8"/>
          <p:cNvSpPr/>
          <p:nvPr/>
        </p:nvSpPr>
        <p:spPr>
          <a:xfrm>
            <a:off x="13500000" y="4394160"/>
            <a:ext cx="1841040" cy="558360"/>
          </a:xfrm>
          <a:prstGeom prst="rect">
            <a:avLst/>
          </a:prstGeom>
          <a:solidFill>
            <a:srgbClr val="c9d4c8"/>
          </a:solidFill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AutoShape 9"/>
          <p:cNvSpPr/>
          <p:nvPr/>
        </p:nvSpPr>
        <p:spPr>
          <a:xfrm>
            <a:off x="888840" y="4952880"/>
            <a:ext cx="2196720" cy="92664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2" name="AutoShape 10"/>
          <p:cNvSpPr/>
          <p:nvPr/>
        </p:nvSpPr>
        <p:spPr>
          <a:xfrm>
            <a:off x="3098880" y="4952880"/>
            <a:ext cx="4495320" cy="92664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3" name="AutoShape 11"/>
          <p:cNvSpPr/>
          <p:nvPr/>
        </p:nvSpPr>
        <p:spPr>
          <a:xfrm>
            <a:off x="7607160" y="4952880"/>
            <a:ext cx="3555720" cy="92664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4" name="AutoShape 12"/>
          <p:cNvSpPr/>
          <p:nvPr/>
        </p:nvSpPr>
        <p:spPr>
          <a:xfrm>
            <a:off x="11163240" y="4952880"/>
            <a:ext cx="2336400" cy="92664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5" name="AutoShape 13"/>
          <p:cNvSpPr/>
          <p:nvPr/>
        </p:nvSpPr>
        <p:spPr>
          <a:xfrm>
            <a:off x="13500000" y="4952880"/>
            <a:ext cx="1841040" cy="92664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6" name="AutoShape 14"/>
          <p:cNvSpPr/>
          <p:nvPr/>
        </p:nvSpPr>
        <p:spPr>
          <a:xfrm>
            <a:off x="888840" y="5892840"/>
            <a:ext cx="2196720" cy="92664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" name="AutoShape 15"/>
          <p:cNvSpPr/>
          <p:nvPr/>
        </p:nvSpPr>
        <p:spPr>
          <a:xfrm>
            <a:off x="3098880" y="5892840"/>
            <a:ext cx="4495320" cy="92664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8" name="AutoShape 16"/>
          <p:cNvSpPr/>
          <p:nvPr/>
        </p:nvSpPr>
        <p:spPr>
          <a:xfrm>
            <a:off x="7607160" y="5892840"/>
            <a:ext cx="3555720" cy="92664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9" name="AutoShape 17"/>
          <p:cNvSpPr/>
          <p:nvPr/>
        </p:nvSpPr>
        <p:spPr>
          <a:xfrm>
            <a:off x="11163240" y="5892840"/>
            <a:ext cx="2336400" cy="92664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" name="AutoShape 18"/>
          <p:cNvSpPr/>
          <p:nvPr/>
        </p:nvSpPr>
        <p:spPr>
          <a:xfrm>
            <a:off x="13500000" y="5892840"/>
            <a:ext cx="1841040" cy="926640"/>
          </a:xfrm>
          <a:prstGeom prst="rect">
            <a:avLst/>
          </a:prstGeom>
          <a:noFill/>
          <a:ln w="12700">
            <a:solidFill>
              <a:srgbClr val="10580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1" name="Picture 19" descr=""/>
          <p:cNvPicPr/>
          <p:nvPr/>
        </p:nvPicPr>
        <p:blipFill>
          <a:blip r:embed="rId2"/>
          <a:srcRect l="1012" t="0" r="1012" b="0"/>
          <a:stretch/>
        </p:blipFill>
        <p:spPr>
          <a:xfrm>
            <a:off x="14135040" y="190440"/>
            <a:ext cx="1904760" cy="469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2" name="TextBox 20"/>
          <p:cNvSpPr/>
          <p:nvPr/>
        </p:nvSpPr>
        <p:spPr>
          <a:xfrm>
            <a:off x="876240" y="2286000"/>
            <a:ext cx="1449036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Tipos de Hipervisores</a:t>
            </a:r>
            <a:endParaRPr b="0" lang="en-US" sz="3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3" name="TextBox 21"/>
          <p:cNvSpPr/>
          <p:nvPr/>
        </p:nvSpPr>
        <p:spPr>
          <a:xfrm>
            <a:off x="876240" y="3340080"/>
            <a:ext cx="1449036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Los hipervisores son el componente central de la virtualización, responsables de gestionar los recursos físicos y distribuirlos entre las máquinas virtuales según sus necesidades específicas.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" name="TextBox 22"/>
          <p:cNvSpPr/>
          <p:nvPr/>
        </p:nvSpPr>
        <p:spPr>
          <a:xfrm>
            <a:off x="977760" y="4483080"/>
            <a:ext cx="201888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Tipo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5" name="TextBox 23"/>
          <p:cNvSpPr/>
          <p:nvPr/>
        </p:nvSpPr>
        <p:spPr>
          <a:xfrm>
            <a:off x="3187800" y="4483080"/>
            <a:ext cx="431748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Descripción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6" name="TextBox 24"/>
          <p:cNvSpPr/>
          <p:nvPr/>
        </p:nvSpPr>
        <p:spPr>
          <a:xfrm>
            <a:off x="7696080" y="4483080"/>
            <a:ext cx="336528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Ejemplos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7" name="TextBox 25"/>
          <p:cNvSpPr/>
          <p:nvPr/>
        </p:nvSpPr>
        <p:spPr>
          <a:xfrm>
            <a:off x="11252160" y="4483080"/>
            <a:ext cx="215856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Uso Típico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8" name="TextBox 26"/>
          <p:cNvSpPr/>
          <p:nvPr/>
        </p:nvSpPr>
        <p:spPr>
          <a:xfrm>
            <a:off x="13601880" y="4483080"/>
            <a:ext cx="165060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Rendimiento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9" name="TextBox 27"/>
          <p:cNvSpPr/>
          <p:nvPr/>
        </p:nvSpPr>
        <p:spPr>
          <a:xfrm>
            <a:off x="977760" y="5041800"/>
            <a:ext cx="201888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Tipo 1 (Bare-metal)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0" name="TextBox 28"/>
          <p:cNvSpPr/>
          <p:nvPr/>
        </p:nvSpPr>
        <p:spPr>
          <a:xfrm>
            <a:off x="3187800" y="5041800"/>
            <a:ext cx="431748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Se ejecuta directamente sobre hardware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1" name="TextBox 29"/>
          <p:cNvSpPr/>
          <p:nvPr/>
        </p:nvSpPr>
        <p:spPr>
          <a:xfrm>
            <a:off x="7696080" y="5041800"/>
            <a:ext cx="336528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VMware ESXi, KVM, Hyper-V Server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2" name="TextBox 30"/>
          <p:cNvSpPr/>
          <p:nvPr/>
        </p:nvSpPr>
        <p:spPr>
          <a:xfrm>
            <a:off x="11252160" y="5041800"/>
            <a:ext cx="215856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Centros de datos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3" name="TextBox 31"/>
          <p:cNvSpPr/>
          <p:nvPr/>
        </p:nvSpPr>
        <p:spPr>
          <a:xfrm>
            <a:off x="13601880" y="5041800"/>
            <a:ext cx="165060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Alto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4" name="TextBox 32"/>
          <p:cNvSpPr/>
          <p:nvPr/>
        </p:nvSpPr>
        <p:spPr>
          <a:xfrm>
            <a:off x="977760" y="5981760"/>
            <a:ext cx="201888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Tipo 2 (Hosted)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5" name="TextBox 33"/>
          <p:cNvSpPr/>
          <p:nvPr/>
        </p:nvSpPr>
        <p:spPr>
          <a:xfrm>
            <a:off x="3187800" y="5981760"/>
            <a:ext cx="431748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Se ejecuta sobre sistema operativo existente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6" name="TextBox 34"/>
          <p:cNvSpPr/>
          <p:nvPr/>
        </p:nvSpPr>
        <p:spPr>
          <a:xfrm>
            <a:off x="7696080" y="5981760"/>
            <a:ext cx="336528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VirtualBox, VMware Workstation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7" name="TextBox 35"/>
          <p:cNvSpPr/>
          <p:nvPr/>
        </p:nvSpPr>
        <p:spPr>
          <a:xfrm>
            <a:off x="11252160" y="5981760"/>
            <a:ext cx="2158560" cy="7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Desarrollo y pruebas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8" name="TextBox 36"/>
          <p:cNvSpPr/>
          <p:nvPr/>
        </p:nvSpPr>
        <p:spPr>
          <a:xfrm>
            <a:off x="13601880" y="5981760"/>
            <a:ext cx="165060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Medio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AutoShape 2"/>
          <p:cNvSpPr/>
          <p:nvPr/>
        </p:nvSpPr>
        <p:spPr>
          <a:xfrm>
            <a:off x="0" y="0"/>
            <a:ext cx="16255800" cy="9143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AutoShape 3"/>
          <p:cNvSpPr/>
          <p:nvPr/>
        </p:nvSpPr>
        <p:spPr>
          <a:xfrm>
            <a:off x="876240" y="1638360"/>
            <a:ext cx="14490360" cy="68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1" name="AutoShape 4"/>
          <p:cNvSpPr/>
          <p:nvPr/>
        </p:nvSpPr>
        <p:spPr>
          <a:xfrm>
            <a:off x="876240" y="1638360"/>
            <a:ext cx="4609800" cy="68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2" name="AutoShape 5"/>
          <p:cNvSpPr/>
          <p:nvPr/>
        </p:nvSpPr>
        <p:spPr>
          <a:xfrm>
            <a:off x="876240" y="1638360"/>
            <a:ext cx="4609800" cy="684504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AutoShape 6"/>
          <p:cNvSpPr/>
          <p:nvPr/>
        </p:nvSpPr>
        <p:spPr>
          <a:xfrm>
            <a:off x="1130400" y="4343400"/>
            <a:ext cx="4114440" cy="38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4" name="AutoShape 7"/>
          <p:cNvSpPr/>
          <p:nvPr/>
        </p:nvSpPr>
        <p:spPr>
          <a:xfrm>
            <a:off x="5816520" y="1638360"/>
            <a:ext cx="4609800" cy="68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5" name="AutoShape 8"/>
          <p:cNvSpPr/>
          <p:nvPr/>
        </p:nvSpPr>
        <p:spPr>
          <a:xfrm>
            <a:off x="5816520" y="1638360"/>
            <a:ext cx="4609800" cy="684504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AutoShape 9"/>
          <p:cNvSpPr/>
          <p:nvPr/>
        </p:nvSpPr>
        <p:spPr>
          <a:xfrm>
            <a:off x="6058080" y="4343400"/>
            <a:ext cx="4114440" cy="38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7" name="AutoShape 10"/>
          <p:cNvSpPr/>
          <p:nvPr/>
        </p:nvSpPr>
        <p:spPr>
          <a:xfrm>
            <a:off x="10744200" y="1638360"/>
            <a:ext cx="4609800" cy="68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8" name="AutoShape 11"/>
          <p:cNvSpPr/>
          <p:nvPr/>
        </p:nvSpPr>
        <p:spPr>
          <a:xfrm>
            <a:off x="10744200" y="1638360"/>
            <a:ext cx="4609800" cy="684504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AutoShape 12"/>
          <p:cNvSpPr/>
          <p:nvPr/>
        </p:nvSpPr>
        <p:spPr>
          <a:xfrm>
            <a:off x="10998360" y="4343400"/>
            <a:ext cx="4114440" cy="38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0" name="Picture 13"/>
          <p:cNvSpPr/>
          <p:nvPr/>
        </p:nvSpPr>
        <p:spPr>
          <a:xfrm>
            <a:off x="1130400" y="1879560"/>
            <a:ext cx="4114440" cy="2171520"/>
          </a:xfrm>
          <a:prstGeom prst="roundRect">
            <a:avLst>
              <a:gd name="adj" fmla="val 3508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Picture 14"/>
          <p:cNvSpPr/>
          <p:nvPr/>
        </p:nvSpPr>
        <p:spPr>
          <a:xfrm>
            <a:off x="6058080" y="1879560"/>
            <a:ext cx="4114440" cy="2171520"/>
          </a:xfrm>
          <a:prstGeom prst="roundRect">
            <a:avLst>
              <a:gd name="adj" fmla="val 3508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Picture 15"/>
          <p:cNvSpPr/>
          <p:nvPr/>
        </p:nvSpPr>
        <p:spPr>
          <a:xfrm>
            <a:off x="10998360" y="1879560"/>
            <a:ext cx="4114440" cy="2171520"/>
          </a:xfrm>
          <a:prstGeom prst="roundRect">
            <a:avLst>
              <a:gd name="adj" fmla="val 3508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3" name="Picture 16" descr=""/>
          <p:cNvPicPr/>
          <p:nvPr/>
        </p:nvPicPr>
        <p:blipFill>
          <a:blip r:embed="rId4"/>
          <a:srcRect l="0" t="4004" r="0" b="4004"/>
          <a:stretch/>
        </p:blipFill>
        <p:spPr>
          <a:xfrm>
            <a:off x="14135040" y="177840"/>
            <a:ext cx="1904760" cy="43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4" name="TextBox 17"/>
          <p:cNvSpPr/>
          <p:nvPr/>
        </p:nvSpPr>
        <p:spPr>
          <a:xfrm>
            <a:off x="876240" y="647640"/>
            <a:ext cx="14490360" cy="55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7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Tipos de Virtualización por Categoría</a:t>
            </a:r>
            <a:endParaRPr b="0" lang="en-US" sz="3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5" name="TextBox 18"/>
          <p:cNvSpPr/>
          <p:nvPr/>
        </p:nvSpPr>
        <p:spPr>
          <a:xfrm>
            <a:off x="1130400" y="4343400"/>
            <a:ext cx="4114440" cy="85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Virtualización de Servidores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6" name="TextBox 19"/>
          <p:cNvSpPr/>
          <p:nvPr/>
        </p:nvSpPr>
        <p:spPr>
          <a:xfrm>
            <a:off x="6058080" y="4343400"/>
            <a:ext cx="4114440" cy="85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Virtualización de Escritorio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7" name="TextBox 20"/>
          <p:cNvSpPr/>
          <p:nvPr/>
        </p:nvSpPr>
        <p:spPr>
          <a:xfrm>
            <a:off x="10998360" y="4343400"/>
            <a:ext cx="411444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Virtualización de Red</a:t>
            </a:r>
            <a:endParaRPr b="0" lang="en-US" sz="2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8" name="TextBox 21"/>
          <p:cNvSpPr/>
          <p:nvPr/>
        </p:nvSpPr>
        <p:spPr>
          <a:xfrm>
            <a:off x="1384200" y="5384880"/>
            <a:ext cx="3860280" cy="6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Partición de servidores físicos en múltiples VMs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9" name="TextBox 22"/>
          <p:cNvSpPr/>
          <p:nvPr/>
        </p:nvSpPr>
        <p:spPr>
          <a:xfrm>
            <a:off x="1384200" y="6286680"/>
            <a:ext cx="3860280" cy="6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Consolidación de recursos y mejor utilización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0" name="TextBox 23"/>
          <p:cNvSpPr/>
          <p:nvPr/>
        </p:nvSpPr>
        <p:spPr>
          <a:xfrm>
            <a:off x="1384200" y="7188120"/>
            <a:ext cx="3860280" cy="105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Aislamiento entre aplicaciones y sistemas operativos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1" name="TextBox 24"/>
          <p:cNvSpPr/>
          <p:nvPr/>
        </p:nvSpPr>
        <p:spPr>
          <a:xfrm>
            <a:off x="6311880" y="5384880"/>
            <a:ext cx="3860280" cy="6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Entornos de escritorio centralizados y remotos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2" name="TextBox 25"/>
          <p:cNvSpPr/>
          <p:nvPr/>
        </p:nvSpPr>
        <p:spPr>
          <a:xfrm>
            <a:off x="6311880" y="6286680"/>
            <a:ext cx="3860280" cy="105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Gestión masiva de configuraciones y actualizaciones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3" name="TextBox 26"/>
          <p:cNvSpPr/>
          <p:nvPr/>
        </p:nvSpPr>
        <p:spPr>
          <a:xfrm>
            <a:off x="6311880" y="7543800"/>
            <a:ext cx="3860280" cy="6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Acceso desde múltiples dispositivos y ubicaciones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4" name="TextBox 27"/>
          <p:cNvSpPr/>
          <p:nvPr/>
        </p:nvSpPr>
        <p:spPr>
          <a:xfrm>
            <a:off x="11252160" y="4952880"/>
            <a:ext cx="3860280" cy="6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Redes virtuales aisladas y switches virtuales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5" name="TextBox 28"/>
          <p:cNvSpPr/>
          <p:nvPr/>
        </p:nvSpPr>
        <p:spPr>
          <a:xfrm>
            <a:off x="11252160" y="5854680"/>
            <a:ext cx="3860280" cy="6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Separación lógica del tráfico de red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6" name="TextBox 29"/>
          <p:cNvSpPr/>
          <p:nvPr/>
        </p:nvSpPr>
        <p:spPr>
          <a:xfrm>
            <a:off x="11252160" y="6756480"/>
            <a:ext cx="3860280" cy="6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Mayor flexibilidad en configuración de redes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7" name="TextBox 30"/>
          <p:cNvSpPr/>
          <p:nvPr/>
        </p:nvSpPr>
        <p:spPr>
          <a:xfrm>
            <a:off x="1003320" y="543564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8" name="TextBox 31"/>
          <p:cNvSpPr/>
          <p:nvPr/>
        </p:nvSpPr>
        <p:spPr>
          <a:xfrm>
            <a:off x="1003320" y="633744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9" name="TextBox 32"/>
          <p:cNvSpPr/>
          <p:nvPr/>
        </p:nvSpPr>
        <p:spPr>
          <a:xfrm>
            <a:off x="1003320" y="723888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0" name="TextBox 33"/>
          <p:cNvSpPr/>
          <p:nvPr/>
        </p:nvSpPr>
        <p:spPr>
          <a:xfrm>
            <a:off x="5931000" y="543564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1" name="TextBox 34"/>
          <p:cNvSpPr/>
          <p:nvPr/>
        </p:nvSpPr>
        <p:spPr>
          <a:xfrm>
            <a:off x="5931000" y="633744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2" name="TextBox 35"/>
          <p:cNvSpPr/>
          <p:nvPr/>
        </p:nvSpPr>
        <p:spPr>
          <a:xfrm>
            <a:off x="5931000" y="759456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3" name="TextBox 36"/>
          <p:cNvSpPr/>
          <p:nvPr/>
        </p:nvSpPr>
        <p:spPr>
          <a:xfrm>
            <a:off x="10871280" y="501660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4" name="TextBox 37"/>
          <p:cNvSpPr/>
          <p:nvPr/>
        </p:nvSpPr>
        <p:spPr>
          <a:xfrm>
            <a:off x="10871280" y="591804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5" name="TextBox 38"/>
          <p:cNvSpPr/>
          <p:nvPr/>
        </p:nvSpPr>
        <p:spPr>
          <a:xfrm>
            <a:off x="10871280" y="6819840"/>
            <a:ext cx="240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105809"/>
                </a:solidFill>
                <a:effectLst/>
                <a:uFillTx/>
                <a:latin typeface="Calibri"/>
                <a:ea typeface="Poppins"/>
              </a:rPr>
              <a:t>●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n 1" descr=""/>
          <p:cNvPicPr/>
          <p:nvPr/>
        </p:nvPicPr>
        <p:blipFill>
          <a:blip r:embed="rId1"/>
          <a:stretch/>
        </p:blipFill>
        <p:spPr>
          <a:xfrm>
            <a:off x="4568040" y="1600200"/>
            <a:ext cx="9147960" cy="5145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7" name="AutoShape 3"/>
          <p:cNvSpPr/>
          <p:nvPr/>
        </p:nvSpPr>
        <p:spPr>
          <a:xfrm>
            <a:off x="876240" y="2857680"/>
            <a:ext cx="14490360" cy="448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8" name="AutoShape 4"/>
          <p:cNvSpPr/>
          <p:nvPr/>
        </p:nvSpPr>
        <p:spPr>
          <a:xfrm>
            <a:off x="6730920" y="3479760"/>
            <a:ext cx="1257120" cy="125712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" name="AutoShape 5"/>
          <p:cNvSpPr/>
          <p:nvPr/>
        </p:nvSpPr>
        <p:spPr>
          <a:xfrm>
            <a:off x="8242200" y="3479760"/>
            <a:ext cx="1257120" cy="125712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AutoShape 6"/>
          <p:cNvSpPr/>
          <p:nvPr/>
        </p:nvSpPr>
        <p:spPr>
          <a:xfrm>
            <a:off x="8242200" y="4991040"/>
            <a:ext cx="1257120" cy="125712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AutoShape 7"/>
          <p:cNvSpPr/>
          <p:nvPr/>
        </p:nvSpPr>
        <p:spPr>
          <a:xfrm>
            <a:off x="6730920" y="4991040"/>
            <a:ext cx="1257120" cy="125712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2" name="Picture 8" descr=""/>
          <p:cNvPicPr/>
          <p:nvPr/>
        </p:nvPicPr>
        <p:blipFill>
          <a:blip r:embed="rId2"/>
          <a:srcRect l="1012" t="0" r="1012" b="0"/>
          <a:stretch/>
        </p:blipFill>
        <p:spPr>
          <a:xfrm>
            <a:off x="14135040" y="190440"/>
            <a:ext cx="1904760" cy="469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3" name="TextBox 9"/>
          <p:cNvSpPr/>
          <p:nvPr/>
        </p:nvSpPr>
        <p:spPr>
          <a:xfrm>
            <a:off x="876240" y="1790640"/>
            <a:ext cx="14490360" cy="59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Análisis SWOT de la Virtualización</a:t>
            </a:r>
            <a:endParaRPr b="0" lang="en-US" sz="3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4" name="TextBox 10"/>
          <p:cNvSpPr/>
          <p:nvPr/>
        </p:nvSpPr>
        <p:spPr>
          <a:xfrm>
            <a:off x="876240" y="2857680"/>
            <a:ext cx="560052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Fortalezas Principales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5" name="TextBox 11"/>
          <p:cNvSpPr/>
          <p:nvPr/>
        </p:nvSpPr>
        <p:spPr>
          <a:xfrm>
            <a:off x="9753480" y="2857680"/>
            <a:ext cx="560052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Debilidades Identificadas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6" name="TextBox 12"/>
          <p:cNvSpPr/>
          <p:nvPr/>
        </p:nvSpPr>
        <p:spPr>
          <a:xfrm>
            <a:off x="9753480" y="5118120"/>
            <a:ext cx="5600520" cy="90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Oportunidades de Crecimiento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7" name="TextBox 13"/>
          <p:cNvSpPr/>
          <p:nvPr/>
        </p:nvSpPr>
        <p:spPr>
          <a:xfrm>
            <a:off x="876240" y="5118120"/>
            <a:ext cx="560052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Amenazas Tecnológicas</a:t>
            </a:r>
            <a:endParaRPr b="0" lang="en-US" sz="2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8" name="TextBox 14"/>
          <p:cNvSpPr/>
          <p:nvPr/>
        </p:nvSpPr>
        <p:spPr>
          <a:xfrm>
            <a:off x="876240" y="3479760"/>
            <a:ext cx="5600520" cy="11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Mejor aprovechamiento del hardware, reducción de costos, aislamiento de entornos y facilidad de migración.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9" name="TextBox 15"/>
          <p:cNvSpPr/>
          <p:nvPr/>
        </p:nvSpPr>
        <p:spPr>
          <a:xfrm>
            <a:off x="9753480" y="3479760"/>
            <a:ext cx="5600520" cy="11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Mayor consumo de recursos por VM, arranque lento y dependencia de licencias comerciales costosas.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0" name="TextBox 16"/>
          <p:cNvSpPr/>
          <p:nvPr/>
        </p:nvSpPr>
        <p:spPr>
          <a:xfrm>
            <a:off x="9753480" y="6197760"/>
            <a:ext cx="5600520" cy="11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Integración con cloud computing, automatización avanzada y soporte para arquitecturas híbridas modernas.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1" name="TextBox 17"/>
          <p:cNvSpPr/>
          <p:nvPr/>
        </p:nvSpPr>
        <p:spPr>
          <a:xfrm>
            <a:off x="876240" y="5753160"/>
            <a:ext cx="5600520" cy="11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Competencia de contenerización, complejidad en escalabilidad y evolución hacia tecnologías más ágiles.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42" name="Picture 18" descr=""/>
          <p:cNvPicPr/>
          <p:nvPr/>
        </p:nvPicPr>
        <p:blipFill>
          <a:blip r:embed="rId3"/>
          <a:stretch/>
        </p:blipFill>
        <p:spPr>
          <a:xfrm>
            <a:off x="7238880" y="3987720"/>
            <a:ext cx="240840" cy="240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3" name="Picture 19" descr=""/>
          <p:cNvPicPr/>
          <p:nvPr/>
        </p:nvPicPr>
        <p:blipFill>
          <a:blip r:embed="rId4"/>
          <a:stretch/>
        </p:blipFill>
        <p:spPr>
          <a:xfrm>
            <a:off x="8750160" y="3987720"/>
            <a:ext cx="240840" cy="240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4" name="Picture 20" descr=""/>
          <p:cNvPicPr/>
          <p:nvPr/>
        </p:nvPicPr>
        <p:blipFill>
          <a:blip r:embed="rId5"/>
          <a:stretch/>
        </p:blipFill>
        <p:spPr>
          <a:xfrm>
            <a:off x="8750160" y="5499000"/>
            <a:ext cx="240840" cy="240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5" name="Picture 21" descr=""/>
          <p:cNvPicPr/>
          <p:nvPr/>
        </p:nvPicPr>
        <p:blipFill>
          <a:blip r:embed="rId6"/>
          <a:stretch/>
        </p:blipFill>
        <p:spPr>
          <a:xfrm>
            <a:off x="7238880" y="5499000"/>
            <a:ext cx="240840" cy="240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AutoShape 2"/>
          <p:cNvSpPr/>
          <p:nvPr/>
        </p:nvSpPr>
        <p:spPr>
          <a:xfrm>
            <a:off x="0" y="0"/>
            <a:ext cx="16255800" cy="9143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" name="AutoShape 3"/>
          <p:cNvSpPr/>
          <p:nvPr/>
        </p:nvSpPr>
        <p:spPr>
          <a:xfrm>
            <a:off x="1181160" y="2006640"/>
            <a:ext cx="8076960" cy="586692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" name="AutoShape 4"/>
          <p:cNvSpPr/>
          <p:nvPr/>
        </p:nvSpPr>
        <p:spPr>
          <a:xfrm>
            <a:off x="9893160" y="1689120"/>
            <a:ext cx="5181120" cy="648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9" name="AutoShape 5"/>
          <p:cNvSpPr/>
          <p:nvPr/>
        </p:nvSpPr>
        <p:spPr>
          <a:xfrm>
            <a:off x="9893160" y="1689120"/>
            <a:ext cx="5181120" cy="312372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" name="AutoShape 6"/>
          <p:cNvSpPr/>
          <p:nvPr/>
        </p:nvSpPr>
        <p:spPr>
          <a:xfrm>
            <a:off x="12115800" y="1930320"/>
            <a:ext cx="723600" cy="723600"/>
          </a:xfrm>
          <a:prstGeom prst="roundRect">
            <a:avLst>
              <a:gd name="adj" fmla="val 49122"/>
            </a:avLst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1" name="AutoShape 7"/>
          <p:cNvSpPr/>
          <p:nvPr/>
        </p:nvSpPr>
        <p:spPr>
          <a:xfrm>
            <a:off x="9893160" y="5067360"/>
            <a:ext cx="5181120" cy="3123720"/>
          </a:xfrm>
          <a:prstGeom prst="rect">
            <a:avLst/>
          </a:prstGeom>
          <a:solidFill>
            <a:srgbClr val="c9d4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" name="AutoShape 8"/>
          <p:cNvSpPr/>
          <p:nvPr/>
        </p:nvSpPr>
        <p:spPr>
          <a:xfrm>
            <a:off x="12115800" y="5308560"/>
            <a:ext cx="723600" cy="723600"/>
          </a:xfrm>
          <a:prstGeom prst="roundRect">
            <a:avLst>
              <a:gd name="adj" fmla="val 49122"/>
            </a:avLst>
          </a:prstGeom>
          <a:solidFill>
            <a:srgbClr val="10580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53" name="Picture 9" descr=""/>
          <p:cNvPicPr/>
          <p:nvPr/>
        </p:nvPicPr>
        <p:blipFill>
          <a:blip r:embed="rId1"/>
          <a:srcRect l="0" t="1948" r="0" b="1948"/>
          <a:stretch/>
        </p:blipFill>
        <p:spPr>
          <a:xfrm>
            <a:off x="14135040" y="190440"/>
            <a:ext cx="1904760" cy="456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4" name="Picture 10" descr=""/>
          <p:cNvPicPr/>
          <p:nvPr/>
        </p:nvPicPr>
        <p:blipFill>
          <a:blip r:embed="rId2"/>
          <a:stretch/>
        </p:blipFill>
        <p:spPr>
          <a:xfrm>
            <a:off x="1295280" y="2006640"/>
            <a:ext cx="7822800" cy="5879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5" name="TextBox 11"/>
          <p:cNvSpPr/>
          <p:nvPr/>
        </p:nvSpPr>
        <p:spPr>
          <a:xfrm>
            <a:off x="876240" y="660240"/>
            <a:ext cx="1449036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38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Beneficios Cuantificados de la Virtualización</a:t>
            </a:r>
            <a:endParaRPr b="0" lang="en-US" sz="3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6" name="TextBox 12"/>
          <p:cNvSpPr/>
          <p:nvPr/>
        </p:nvSpPr>
        <p:spPr>
          <a:xfrm>
            <a:off x="10147320" y="2908440"/>
            <a:ext cx="467316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Consolidación de Servidores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7" name="TextBox 13"/>
          <p:cNvSpPr/>
          <p:nvPr/>
        </p:nvSpPr>
        <p:spPr>
          <a:xfrm>
            <a:off x="10147320" y="6286680"/>
            <a:ext cx="467316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2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105809"/>
                </a:solidFill>
                <a:effectLst/>
                <a:uFillTx/>
                <a:latin typeface="&quot;Yeseva One&quot;"/>
              </a:rPr>
              <a:t>Ahorro de Costos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8" name="TextBox 14"/>
          <p:cNvSpPr/>
          <p:nvPr/>
        </p:nvSpPr>
        <p:spPr>
          <a:xfrm>
            <a:off x="10147320" y="3479760"/>
            <a:ext cx="4673160" cy="10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Reducción hasta del 80% en cantidad de servidores físicos necesarios para la misma carga.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9" name="TextBox 15"/>
          <p:cNvSpPr/>
          <p:nvPr/>
        </p:nvSpPr>
        <p:spPr>
          <a:xfrm>
            <a:off x="10147320" y="6845400"/>
            <a:ext cx="4673160" cy="10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50000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05809"/>
                </a:solidFill>
                <a:effectLst/>
                <a:uFillTx/>
                <a:latin typeface="Poppins"/>
              </a:rPr>
              <a:t>Disminución del 60% en costos de hardware, espacio, energía y refrigeración del centro de datos.</a:t>
            </a:r>
            <a:endParaRPr b="0" lang="en-US" sz="1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60" name="Picture 16" descr=""/>
          <p:cNvPicPr/>
          <p:nvPr/>
        </p:nvPicPr>
        <p:blipFill>
          <a:blip r:embed="rId3"/>
          <a:stretch/>
        </p:blipFill>
        <p:spPr>
          <a:xfrm>
            <a:off x="12357000" y="2184480"/>
            <a:ext cx="240840" cy="240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1" name="Picture 17" descr=""/>
          <p:cNvPicPr/>
          <p:nvPr/>
        </p:nvPicPr>
        <p:blipFill>
          <a:blip r:embed="rId4"/>
          <a:srcRect l="19004" t="0" r="19004" b="0"/>
          <a:stretch/>
        </p:blipFill>
        <p:spPr>
          <a:xfrm>
            <a:off x="12407760" y="5549760"/>
            <a:ext cx="151920" cy="240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LibreOffice/25.8.1.1$Linux_X86_64 LibreOffice_project/580$Build-1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en-US</dc:language>
  <cp:lastModifiedBy/>
  <dcterms:modified xsi:type="dcterms:W3CDTF">2025-11-02T10:38:50Z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